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.jpg" ContentType="image/jpg"/>
  <Override PartName="/ppt/media/image7.jpg" ContentType="image/jpg"/>
  <Override PartName="/ppt/notesSlides/notesSlide3.xml" ContentType="application/vnd.openxmlformats-officedocument.presentationml.notesSlide+xml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27"/>
  </p:notesMasterIdLst>
  <p:sldIdLst>
    <p:sldId id="276" r:id="rId2"/>
    <p:sldId id="279" r:id="rId3"/>
    <p:sldId id="296" r:id="rId4"/>
    <p:sldId id="298" r:id="rId5"/>
    <p:sldId id="261" r:id="rId6"/>
    <p:sldId id="262" r:id="rId7"/>
    <p:sldId id="300" r:id="rId8"/>
    <p:sldId id="299" r:id="rId9"/>
    <p:sldId id="302" r:id="rId10"/>
    <p:sldId id="303" r:id="rId11"/>
    <p:sldId id="301" r:id="rId12"/>
    <p:sldId id="304" r:id="rId13"/>
    <p:sldId id="305" r:id="rId14"/>
    <p:sldId id="306" r:id="rId15"/>
    <p:sldId id="309" r:id="rId16"/>
    <p:sldId id="307" r:id="rId17"/>
    <p:sldId id="308" r:id="rId18"/>
    <p:sldId id="312" r:id="rId19"/>
    <p:sldId id="311" r:id="rId20"/>
    <p:sldId id="310" r:id="rId21"/>
    <p:sldId id="315" r:id="rId22"/>
    <p:sldId id="314" r:id="rId23"/>
    <p:sldId id="316" r:id="rId24"/>
    <p:sldId id="313" r:id="rId25"/>
    <p:sldId id="317" r:id="rId26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B7A"/>
    <a:srgbClr val="221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5747" autoAdjust="0"/>
  </p:normalViewPr>
  <p:slideViewPr>
    <p:cSldViewPr snapToGrid="0">
      <p:cViewPr varScale="1">
        <p:scale>
          <a:sx n="107" d="100"/>
          <a:sy n="107" d="100"/>
        </p:scale>
        <p:origin x="3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6006" tIns="48003" rIns="96006" bIns="48003" rtlCol="0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99012"/>
          </a:xfrm>
          <a:prstGeom prst="rect">
            <a:avLst/>
          </a:prstGeom>
        </p:spPr>
        <p:txBody>
          <a:bodyPr vert="horz" lIns="96006" tIns="48003" rIns="96006" bIns="48003" rtlCol="0"/>
          <a:lstStyle>
            <a:lvl1pPr algn="r">
              <a:defRPr sz="1300"/>
            </a:lvl1pPr>
          </a:lstStyle>
          <a:p>
            <a:fld id="{E7187595-B735-48C8-AF10-AEEA0F982518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06" tIns="48003" rIns="96006" bIns="48003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786363"/>
            <a:ext cx="5486400" cy="3916115"/>
          </a:xfrm>
          <a:prstGeom prst="rect">
            <a:avLst/>
          </a:prstGeom>
        </p:spPr>
        <p:txBody>
          <a:bodyPr vert="horz" lIns="96006" tIns="48003" rIns="96006" bIns="48003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6680"/>
            <a:ext cx="2971800" cy="499011"/>
          </a:xfrm>
          <a:prstGeom prst="rect">
            <a:avLst/>
          </a:prstGeom>
        </p:spPr>
        <p:txBody>
          <a:bodyPr vert="horz" lIns="96006" tIns="48003" rIns="96006" bIns="48003" rtlCol="0" anchor="b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5" y="9446680"/>
            <a:ext cx="2971800" cy="499011"/>
          </a:xfrm>
          <a:prstGeom prst="rect">
            <a:avLst/>
          </a:prstGeom>
        </p:spPr>
        <p:txBody>
          <a:bodyPr vert="horz" lIns="96006" tIns="48003" rIns="96006" bIns="48003" rtlCol="0" anchor="b"/>
          <a:lstStyle>
            <a:lvl1pPr algn="r">
              <a:defRPr sz="1300"/>
            </a:lvl1pPr>
          </a:lstStyle>
          <a:p>
            <a:fld id="{D2D36472-BE2F-4E1E-A04A-772C8FDFAF20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4903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goto?url=CAESfgHrOzAV9ZLE1xfVGdgzVPtsMMwyGdQdu4aXj5giTmWc9MmzejAo0eATsEki_zpzHtlh73iF-GbABBSX6naABhYbhGjPQS9KkWFMFEafvIA5JMUsHecIIrpIlV7d0gewYZyoQKma96QsDCnq-Ip564MS2rW6f_nmQp9XWubzvw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058D-8C71-1877-25FD-2BD0FBCE9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4D3AF5-33BC-0F9B-A173-060D18F84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FB216C2-18F1-0B14-DB9C-E2F5C0EB2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Laatste dia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27E1CB-DF7C-C58F-C22A-58B1927C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36472-BE2F-4E1E-A04A-772C8FDFAF20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4450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91729-6416-5BAD-84AF-913E1CC8C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6ABCB32-78F4-0584-202E-BD12B6F4E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6A9299-09A6-93F4-8D2D-1FE8E69D8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Laatste dia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C40F13-59FE-022F-398B-2ACC7632D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36472-BE2F-4E1E-A04A-772C8FDFAF20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191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LLM = </a:t>
            </a:r>
            <a:r>
              <a:rPr lang="nl-NL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Language Model (Kunstmatige Intelligentie)</a:t>
            </a:r>
          </a:p>
          <a:p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nl-NL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Language Model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(groot taalmodel) is een geavanceerd type kunstmatige intelligentie (AI) dat is getraind op enorme hoeveelheden tekstdata. [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nl-NL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Werking: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model herkent patronen in taal en voorspelt het volgende meest logische woord in een zin.</a:t>
            </a:r>
          </a:p>
          <a:p>
            <a:r>
              <a:rPr lang="nl-NL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Toepassingen: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Vragen beantwoorden, teksten samenvatten, vertalen, programmeren en het genereren van nieuwe content.</a:t>
            </a:r>
          </a:p>
          <a:p>
            <a:r>
              <a:rPr lang="nl-NL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Voorbeeld: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Bekende voorbeelden van een LLM zijn </a:t>
            </a:r>
            <a:r>
              <a:rPr lang="nl-NL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ChatGPT</a:t>
            </a:r>
            <a:r>
              <a:rPr lang="nl-NL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vergelijkbare AI-chatbots.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36472-BE2F-4E1E-A04A-772C8FDFAF20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6552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0F80D-F260-0316-CFC2-95ACFFF9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3F1304-CC7B-7270-365B-4F46FFEFF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CC28116-805D-0D6F-CAF3-61560F81F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Laatste dia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99514E-887A-1EFD-9E42-EB9DF97D3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36472-BE2F-4E1E-A04A-772C8FDFAF20}" type="slidenum">
              <a:rPr lang="nl-NL" smtClean="0"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2977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4645929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644221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3683372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887700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12920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191872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876804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254243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dirty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794491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011931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05667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66633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821123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264970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744409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218316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B65FA-502C-4D90-ABC8-83FC018E940A}" type="datetimeFigureOut">
              <a:rPr lang="nl-NL" smtClean="0"/>
              <a:t>29-9-2026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14677B-F1F8-4B8E-8D08-4AE0CD29359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80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ja0JZTozBI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3363C-2692-CA2E-4895-46B887958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BD4B2D8-AFAA-B71F-569F-61ECAB79C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5857" y="3705441"/>
            <a:ext cx="6153150" cy="1476375"/>
          </a:xfr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F4A3A65-8FCF-88E9-816C-7543534D0C93}"/>
              </a:ext>
            </a:extLst>
          </p:cNvPr>
          <p:cNvSpPr txBox="1"/>
          <p:nvPr/>
        </p:nvSpPr>
        <p:spPr>
          <a:xfrm>
            <a:off x="3305857" y="869576"/>
            <a:ext cx="684903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/>
              <a:t>AI - </a:t>
            </a:r>
            <a:r>
              <a:rPr lang="nl-NL" sz="4000" b="1" dirty="0" err="1"/>
              <a:t>Artificial</a:t>
            </a:r>
            <a:r>
              <a:rPr lang="nl-NL" sz="4000" b="1" dirty="0"/>
              <a:t> Intelligence</a:t>
            </a:r>
            <a:br>
              <a:rPr lang="nl-NL" sz="4000" b="1" dirty="0"/>
            </a:br>
            <a:endParaRPr lang="nl-NL" sz="1400" b="1" dirty="0"/>
          </a:p>
          <a:p>
            <a:r>
              <a:rPr lang="nl-NL" sz="4000" dirty="0"/>
              <a:t>Kunstmatige Intelligentie</a:t>
            </a:r>
          </a:p>
        </p:txBody>
      </p:sp>
    </p:spTree>
    <p:extLst>
      <p:ext uri="{BB962C8B-B14F-4D97-AF65-F5344CB8AC3E}">
        <p14:creationId xmlns:p14="http://schemas.microsoft.com/office/powerpoint/2010/main" val="12614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D0E7D-E75E-982A-CE62-D4BC3067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E8B7A"/>
                </a:solidFill>
              </a:rPr>
              <a:t>Programma</a:t>
            </a:r>
            <a:br>
              <a:rPr lang="nl-NL" dirty="0">
                <a:solidFill>
                  <a:srgbClr val="0E8B7A"/>
                </a:solidFill>
              </a:rPr>
            </a:br>
            <a:r>
              <a:rPr lang="nl-NL" sz="2800" dirty="0">
                <a:solidFill>
                  <a:srgbClr val="0E8B7A"/>
                </a:solidFill>
              </a:rPr>
              <a:t>12 oktober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1E9F60-99AB-9581-D1E5-9996712F8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18212"/>
          </a:xfrm>
        </p:spPr>
        <p:txBody>
          <a:bodyPr/>
          <a:lstStyle/>
          <a:p>
            <a:r>
              <a:rPr lang="nl-NL" dirty="0"/>
              <a:t>AI-expert Jarno Duursma vertelt aan de hand van herkenbare voorbeelden meer over de impact van Al op onze samenleving.</a:t>
            </a:r>
          </a:p>
          <a:p>
            <a:pPr lvl="1"/>
            <a:r>
              <a:rPr lang="nl-NL" dirty="0">
                <a:hlinkClick r:id="rId2"/>
              </a:rPr>
              <a:t>https://www.youtube.com/watch?v=ja0JZTozBIY</a:t>
            </a:r>
            <a:endParaRPr lang="nl-NL" dirty="0"/>
          </a:p>
          <a:p>
            <a:pPr lvl="1"/>
            <a:endParaRPr lang="nl-NL" sz="1000" dirty="0"/>
          </a:p>
          <a:p>
            <a:r>
              <a:rPr lang="nl-NL" dirty="0"/>
              <a:t>Pauze</a:t>
            </a:r>
          </a:p>
          <a:p>
            <a:endParaRPr lang="nl-NL" sz="1000" dirty="0"/>
          </a:p>
          <a:p>
            <a:r>
              <a:rPr lang="nl-NL" dirty="0"/>
              <a:t>Wat meer in detail</a:t>
            </a:r>
          </a:p>
          <a:p>
            <a:pPr lvl="1"/>
            <a:r>
              <a:rPr lang="nl-NL" dirty="0"/>
              <a:t>Wat is AI?</a:t>
            </a:r>
          </a:p>
          <a:p>
            <a:pPr lvl="1"/>
            <a:r>
              <a:rPr lang="nl-NL" dirty="0"/>
              <a:t>Chatbots en jouw data</a:t>
            </a:r>
          </a:p>
          <a:p>
            <a:pPr lvl="1"/>
            <a:r>
              <a:rPr lang="nl-NL" dirty="0"/>
              <a:t>Leren </a:t>
            </a:r>
            <a:r>
              <a:rPr lang="nl-NL" dirty="0" err="1"/>
              <a:t>prompten</a:t>
            </a:r>
            <a:endParaRPr lang="nl-NL" dirty="0"/>
          </a:p>
          <a:p>
            <a:pPr lvl="1"/>
            <a:r>
              <a:rPr lang="nl-NL" dirty="0"/>
              <a:t>Toepassingen in de praktijk</a:t>
            </a:r>
          </a:p>
          <a:p>
            <a:pPr lvl="1"/>
            <a:r>
              <a:rPr lang="nl-NL" dirty="0"/>
              <a:t>Risico’s en beperkingen</a:t>
            </a:r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4BFFDD09-CE89-E01D-094F-D5ADA01AB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0843" y="624110"/>
            <a:ext cx="3601057" cy="86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69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B990E-31AD-FF02-D84B-375C58758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55D87E3-BD5D-B4A7-ECAC-071D80E7F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8963" y="2459347"/>
            <a:ext cx="6153150" cy="1476375"/>
          </a:xfrm>
        </p:spPr>
      </p:pic>
    </p:spTree>
    <p:extLst>
      <p:ext uri="{BB962C8B-B14F-4D97-AF65-F5344CB8AC3E}">
        <p14:creationId xmlns:p14="http://schemas.microsoft.com/office/powerpoint/2010/main" val="114407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770ABB9-5310-B8E5-E2F1-40D2C05273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684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DE1400C-CE98-0455-10C3-334638CEA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8" y="2978946"/>
            <a:ext cx="1283634" cy="3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4100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3569" y="374235"/>
            <a:ext cx="3846974" cy="574376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6538" y="418254"/>
            <a:ext cx="2941289" cy="571096"/>
          </a:xfrm>
          <a:prstGeom prst="rect">
            <a:avLst/>
          </a:prstGeom>
        </p:spPr>
        <p:txBody>
          <a:bodyPr vert="horz" wrap="square" lIns="0" tIns="16933" rIns="0" bIns="0" rtlCol="0" anchor="t">
            <a:spAutoFit/>
          </a:bodyPr>
          <a:lstStyle/>
          <a:p>
            <a:pPr marL="13546">
              <a:spcBef>
                <a:spcPts val="133"/>
              </a:spcBef>
            </a:pPr>
            <a:r>
              <a:rPr spc="-10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Wat</a:t>
            </a:r>
            <a:r>
              <a:rPr spc="-18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is</a:t>
            </a:r>
            <a:r>
              <a:rPr spc="-18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11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AI?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1488439"/>
            <a:ext cx="71120" cy="711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2331719"/>
            <a:ext cx="71120" cy="711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2788919"/>
            <a:ext cx="71120" cy="711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3246119"/>
            <a:ext cx="71120" cy="711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5158" y="1238978"/>
            <a:ext cx="5419344" cy="2520391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6" marR="676643">
              <a:lnSpc>
                <a:spcPct val="131900"/>
              </a:lnSpc>
              <a:spcBef>
                <a:spcPts val="106"/>
              </a:spcBef>
            </a:pPr>
            <a:r>
              <a:rPr sz="1920" dirty="0">
                <a:solidFill>
                  <a:srgbClr val="012837"/>
                </a:solidFill>
                <a:latin typeface="Trebuchet MS"/>
                <a:cs typeface="Trebuchet MS"/>
              </a:rPr>
              <a:t>AI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6" dirty="0">
                <a:solidFill>
                  <a:srgbClr val="012837"/>
                </a:solidFill>
                <a:latin typeface="Trebuchet MS"/>
                <a:cs typeface="Trebuchet MS"/>
              </a:rPr>
              <a:t>staat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1" dirty="0">
                <a:solidFill>
                  <a:srgbClr val="012837"/>
                </a:solidFill>
                <a:latin typeface="Trebuchet MS"/>
                <a:cs typeface="Trebuchet MS"/>
              </a:rPr>
              <a:t>voor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64" dirty="0">
                <a:solidFill>
                  <a:srgbClr val="012837"/>
                </a:solidFill>
                <a:latin typeface="Trebuchet MS"/>
                <a:cs typeface="Trebuchet MS"/>
              </a:rPr>
              <a:t>Artificiële</a:t>
            </a:r>
            <a:r>
              <a:rPr sz="1920" b="1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85" dirty="0">
                <a:solidFill>
                  <a:srgbClr val="012837"/>
                </a:solidFill>
                <a:latin typeface="Trebuchet MS"/>
                <a:cs typeface="Trebuchet MS"/>
              </a:rPr>
              <a:t>Intelligentie</a:t>
            </a:r>
            <a:r>
              <a:rPr sz="1920" spc="-85" dirty="0">
                <a:solidFill>
                  <a:srgbClr val="012837"/>
                </a:solidFill>
                <a:latin typeface="Trebuchet MS"/>
                <a:cs typeface="Trebuchet MS"/>
              </a:rPr>
              <a:t>,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6" dirty="0">
                <a:solidFill>
                  <a:srgbClr val="012837"/>
                </a:solidFill>
                <a:latin typeface="Trebuchet MS"/>
                <a:cs typeface="Trebuchet MS"/>
              </a:rPr>
              <a:t>oftewel </a:t>
            </a:r>
            <a:r>
              <a:rPr sz="1920" spc="-11" dirty="0">
                <a:solidFill>
                  <a:srgbClr val="012837"/>
                </a:solidFill>
                <a:latin typeface="Trebuchet MS"/>
                <a:cs typeface="Trebuchet MS"/>
              </a:rPr>
              <a:t>Kunstmatige</a:t>
            </a:r>
            <a:r>
              <a:rPr sz="1920" spc="-117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11" dirty="0">
                <a:solidFill>
                  <a:srgbClr val="012837"/>
                </a:solidFill>
                <a:latin typeface="Trebuchet MS"/>
                <a:cs typeface="Trebuchet MS"/>
              </a:rPr>
              <a:t>Intelligentie.</a:t>
            </a:r>
            <a:endParaRPr sz="1920" dirty="0">
              <a:latin typeface="Trebuchet MS"/>
              <a:cs typeface="Trebuchet MS"/>
            </a:endParaRPr>
          </a:p>
          <a:p>
            <a:pPr marL="13546" marR="5418">
              <a:lnSpc>
                <a:spcPts val="3604"/>
              </a:lnSpc>
              <a:spcBef>
                <a:spcPts val="330"/>
              </a:spcBef>
            </a:pPr>
            <a:r>
              <a:rPr sz="1920" spc="-85" dirty="0">
                <a:solidFill>
                  <a:srgbClr val="012837"/>
                </a:solidFill>
                <a:latin typeface="Trebuchet MS"/>
                <a:cs typeface="Trebuchet MS"/>
              </a:rPr>
              <a:t>Artificiele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85" dirty="0">
                <a:solidFill>
                  <a:srgbClr val="012837"/>
                </a:solidFill>
                <a:latin typeface="Trebuchet MS"/>
                <a:cs typeface="Trebuchet MS"/>
              </a:rPr>
              <a:t>Intelligentie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32" dirty="0">
                <a:solidFill>
                  <a:srgbClr val="012837"/>
                </a:solidFill>
                <a:latin typeface="Trebuchet MS"/>
                <a:cs typeface="Trebuchet MS"/>
              </a:rPr>
              <a:t>bestaat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al </a:t>
            </a:r>
            <a:r>
              <a:rPr sz="1920" b="1" dirty="0">
                <a:solidFill>
                  <a:srgbClr val="012837"/>
                </a:solidFill>
                <a:latin typeface="Trebuchet MS"/>
                <a:cs typeface="Trebuchet MS"/>
              </a:rPr>
              <a:t>sinds</a:t>
            </a:r>
            <a:r>
              <a:rPr sz="1920" b="1" spc="-6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69" dirty="0">
                <a:solidFill>
                  <a:srgbClr val="012837"/>
                </a:solidFill>
                <a:latin typeface="Trebuchet MS"/>
                <a:cs typeface="Trebuchet MS"/>
              </a:rPr>
              <a:t>de</a:t>
            </a:r>
            <a:r>
              <a:rPr sz="1920" b="1" spc="-6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117" dirty="0">
                <a:solidFill>
                  <a:srgbClr val="012837"/>
                </a:solidFill>
                <a:latin typeface="Trebuchet MS"/>
                <a:cs typeface="Trebuchet MS"/>
              </a:rPr>
              <a:t>jaren</a:t>
            </a:r>
            <a:r>
              <a:rPr sz="1920" b="1" spc="-6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21" dirty="0">
                <a:solidFill>
                  <a:srgbClr val="012837"/>
                </a:solidFill>
                <a:latin typeface="Trebuchet MS"/>
                <a:cs typeface="Trebuchet MS"/>
              </a:rPr>
              <a:t>'50</a:t>
            </a:r>
            <a:r>
              <a:rPr sz="1920" spc="-21" dirty="0">
                <a:solidFill>
                  <a:srgbClr val="012837"/>
                </a:solidFill>
                <a:latin typeface="Trebuchet MS"/>
                <a:cs typeface="Trebuchet MS"/>
              </a:rPr>
              <a:t>. </a:t>
            </a:r>
            <a:r>
              <a:rPr sz="1920" dirty="0">
                <a:solidFill>
                  <a:srgbClr val="012837"/>
                </a:solidFill>
                <a:latin typeface="Trebuchet MS"/>
                <a:cs typeface="Trebuchet MS"/>
              </a:rPr>
              <a:t>Machines</a:t>
            </a:r>
            <a:r>
              <a:rPr sz="1920" spc="-37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54" dirty="0">
                <a:solidFill>
                  <a:srgbClr val="012837"/>
                </a:solidFill>
                <a:latin typeface="Trebuchet MS"/>
                <a:cs typeface="Trebuchet MS"/>
              </a:rPr>
              <a:t>en</a:t>
            </a:r>
            <a:r>
              <a:rPr sz="1920" spc="-32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11" dirty="0">
                <a:solidFill>
                  <a:srgbClr val="012837"/>
                </a:solidFill>
                <a:latin typeface="Trebuchet MS"/>
                <a:cs typeface="Trebuchet MS"/>
              </a:rPr>
              <a:t>computers</a:t>
            </a:r>
            <a:r>
              <a:rPr sz="1920" spc="-32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1" dirty="0">
                <a:solidFill>
                  <a:srgbClr val="012837"/>
                </a:solidFill>
                <a:latin typeface="Trebuchet MS"/>
                <a:cs typeface="Trebuchet MS"/>
              </a:rPr>
              <a:t>doen</a:t>
            </a:r>
            <a:r>
              <a:rPr sz="1920" spc="-26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80" dirty="0">
                <a:solidFill>
                  <a:srgbClr val="012837"/>
                </a:solidFill>
                <a:latin typeface="Trebuchet MS"/>
                <a:cs typeface="Trebuchet MS"/>
              </a:rPr>
              <a:t>'menselijke'</a:t>
            </a:r>
            <a:r>
              <a:rPr sz="1920" b="1" spc="-21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11" dirty="0">
                <a:solidFill>
                  <a:srgbClr val="012837"/>
                </a:solidFill>
                <a:latin typeface="Trebuchet MS"/>
                <a:cs typeface="Trebuchet MS"/>
              </a:rPr>
              <a:t>dingen.</a:t>
            </a:r>
            <a:endParaRPr sz="1920" dirty="0">
              <a:latin typeface="Trebuchet MS"/>
              <a:cs typeface="Trebuchet MS"/>
            </a:endParaRPr>
          </a:p>
          <a:p>
            <a:pPr marL="13546" marR="5418">
              <a:lnSpc>
                <a:spcPct val="131900"/>
              </a:lnSpc>
              <a:spcBef>
                <a:spcPts val="217"/>
              </a:spcBef>
            </a:pPr>
            <a:r>
              <a:rPr sz="1920" spc="-64" dirty="0">
                <a:solidFill>
                  <a:srgbClr val="012837"/>
                </a:solidFill>
                <a:latin typeface="Trebuchet MS"/>
                <a:cs typeface="Trebuchet MS"/>
              </a:rPr>
              <a:t>Grote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32" dirty="0">
                <a:solidFill>
                  <a:srgbClr val="012837"/>
                </a:solidFill>
                <a:latin typeface="Trebuchet MS"/>
                <a:cs typeface="Trebuchet MS"/>
              </a:rPr>
              <a:t>stroomversnelling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1" dirty="0">
                <a:solidFill>
                  <a:srgbClr val="012837"/>
                </a:solidFill>
                <a:latin typeface="Trebuchet MS"/>
                <a:cs typeface="Trebuchet MS"/>
              </a:rPr>
              <a:t>voor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54" dirty="0">
                <a:solidFill>
                  <a:srgbClr val="012837"/>
                </a:solidFill>
                <a:latin typeface="Trebuchet MS"/>
                <a:cs typeface="Trebuchet MS"/>
              </a:rPr>
              <a:t>de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11" dirty="0">
                <a:solidFill>
                  <a:srgbClr val="012837"/>
                </a:solidFill>
                <a:latin typeface="Trebuchet MS"/>
                <a:cs typeface="Trebuchet MS"/>
              </a:rPr>
              <a:t>gewone</a:t>
            </a:r>
            <a:r>
              <a:rPr sz="1920" spc="-8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48" dirty="0">
                <a:solidFill>
                  <a:srgbClr val="012837"/>
                </a:solidFill>
                <a:latin typeface="Trebuchet MS"/>
                <a:cs typeface="Trebuchet MS"/>
              </a:rPr>
              <a:t>gebruiker: </a:t>
            </a:r>
            <a:r>
              <a:rPr sz="1920" spc="-59" dirty="0">
                <a:solidFill>
                  <a:srgbClr val="012837"/>
                </a:solidFill>
                <a:latin typeface="Trebuchet MS"/>
                <a:cs typeface="Trebuchet MS"/>
              </a:rPr>
              <a:t>eind</a:t>
            </a:r>
            <a:r>
              <a:rPr sz="1920" spc="-74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dirty="0">
                <a:solidFill>
                  <a:srgbClr val="012837"/>
                </a:solidFill>
                <a:latin typeface="Trebuchet MS"/>
                <a:cs typeface="Trebuchet MS"/>
              </a:rPr>
              <a:t>2022</a:t>
            </a:r>
            <a:r>
              <a:rPr sz="1920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54" dirty="0">
                <a:solidFill>
                  <a:srgbClr val="012837"/>
                </a:solidFill>
                <a:latin typeface="Trebuchet MS"/>
                <a:cs typeface="Trebuchet MS"/>
              </a:rPr>
              <a:t>met</a:t>
            </a:r>
            <a:r>
              <a:rPr sz="1920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54" dirty="0">
                <a:solidFill>
                  <a:srgbClr val="012837"/>
                </a:solidFill>
                <a:latin typeface="Trebuchet MS"/>
                <a:cs typeface="Trebuchet MS"/>
              </a:rPr>
              <a:t>de</a:t>
            </a:r>
            <a:r>
              <a:rPr sz="1920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dirty="0">
                <a:solidFill>
                  <a:srgbClr val="012837"/>
                </a:solidFill>
                <a:latin typeface="Trebuchet MS"/>
                <a:cs typeface="Trebuchet MS"/>
              </a:rPr>
              <a:t>komst</a:t>
            </a:r>
            <a:r>
              <a:rPr sz="1920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spc="-21" dirty="0">
                <a:solidFill>
                  <a:srgbClr val="012837"/>
                </a:solidFill>
                <a:latin typeface="Trebuchet MS"/>
                <a:cs typeface="Trebuchet MS"/>
              </a:rPr>
              <a:t>van</a:t>
            </a:r>
            <a:r>
              <a:rPr sz="1920" spc="-6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920" b="1" spc="-11" dirty="0">
                <a:solidFill>
                  <a:srgbClr val="012837"/>
                </a:solidFill>
                <a:latin typeface="Trebuchet MS"/>
                <a:cs typeface="Trebuchet MS"/>
              </a:rPr>
              <a:t>ChatGPT.</a:t>
            </a:r>
            <a:endParaRPr sz="192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1948" y="506849"/>
            <a:ext cx="8868103" cy="6155942"/>
          </a:xfrm>
          <a:custGeom>
            <a:avLst/>
            <a:gdLst/>
            <a:ahLst/>
            <a:cxnLst/>
            <a:rect l="l" t="t" r="r" b="b"/>
            <a:pathLst>
              <a:path w="11430000" h="7934325">
                <a:moveTo>
                  <a:pt x="11429999" y="7934324"/>
                </a:moveTo>
                <a:lnTo>
                  <a:pt x="0" y="7934324"/>
                </a:lnTo>
                <a:lnTo>
                  <a:pt x="0" y="0"/>
                </a:lnTo>
                <a:lnTo>
                  <a:pt x="11429999" y="0"/>
                </a:lnTo>
                <a:lnTo>
                  <a:pt x="11429999" y="7934324"/>
                </a:lnTo>
                <a:close/>
              </a:path>
            </a:pathLst>
          </a:custGeom>
          <a:solidFill>
            <a:srgbClr val="FFFAFA"/>
          </a:solidFill>
        </p:spPr>
        <p:txBody>
          <a:bodyPr wrap="square" lIns="0" tIns="0" rIns="0" bIns="0" rtlCol="0"/>
          <a:lstStyle/>
          <a:p>
            <a:endParaRPr sz="1397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225" y="159131"/>
            <a:ext cx="11476233" cy="1766230"/>
          </a:xfrm>
          <a:prstGeom prst="rect">
            <a:avLst/>
          </a:prstGeom>
        </p:spPr>
      </p:pic>
      <p:sp useBgFill="1"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146769" y="2133272"/>
            <a:ext cx="8127388" cy="566435"/>
          </a:xfrm>
          <a:prstGeom prst="rect">
            <a:avLst/>
          </a:prstGeom>
        </p:spPr>
        <p:txBody>
          <a:bodyPr vert="horz" wrap="square" lIns="0" tIns="12317" rIns="0" bIns="0" rtlCol="0" anchor="t">
            <a:spAutoFit/>
          </a:bodyPr>
          <a:lstStyle/>
          <a:p>
            <a:pPr marL="9853">
              <a:spcBef>
                <a:spcPts val="97"/>
              </a:spcBef>
            </a:pPr>
            <a:r>
              <a:rPr spc="-66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Voorbeelden</a:t>
            </a:r>
            <a:r>
              <a:rPr spc="-136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3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van</a:t>
            </a:r>
            <a:r>
              <a:rPr spc="-13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66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</a:t>
            </a:r>
            <a:r>
              <a:rPr spc="-136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in</a:t>
            </a:r>
            <a:r>
              <a:rPr spc="-13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6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</a:t>
            </a:r>
            <a:r>
              <a:rPr spc="-132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74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praktijk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7084" y="2830229"/>
            <a:ext cx="353338" cy="26500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46769" y="3297212"/>
            <a:ext cx="2182539" cy="404551"/>
          </a:xfrm>
          <a:prstGeom prst="rect">
            <a:avLst/>
          </a:prstGeom>
        </p:spPr>
        <p:txBody>
          <a:bodyPr vert="horz" wrap="square" lIns="0" tIns="1478" rIns="0" bIns="0" rtlCol="0">
            <a:spAutoFit/>
          </a:bodyPr>
          <a:lstStyle/>
          <a:p>
            <a:pPr marL="9853" marR="3941">
              <a:lnSpc>
                <a:spcPct val="106100"/>
              </a:lnSpc>
              <a:spcBef>
                <a:spcPts val="12"/>
              </a:spcBef>
            </a:pPr>
            <a:r>
              <a:rPr sz="1280" b="1" spc="-19" dirty="0">
                <a:solidFill>
                  <a:srgbClr val="012837"/>
                </a:solidFill>
                <a:latin typeface="Trebuchet MS"/>
                <a:cs typeface="Trebuchet MS"/>
              </a:rPr>
              <a:t>Persoonlijke</a:t>
            </a:r>
            <a:r>
              <a:rPr sz="1280" b="1" spc="-3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62" dirty="0">
                <a:solidFill>
                  <a:srgbClr val="012837"/>
                </a:solidFill>
                <a:latin typeface="Trebuchet MS"/>
                <a:cs typeface="Trebuchet MS"/>
              </a:rPr>
              <a:t>tijdlijn</a:t>
            </a:r>
            <a:r>
              <a:rPr sz="1280" b="1" spc="-3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dirty="0">
                <a:solidFill>
                  <a:srgbClr val="012837"/>
                </a:solidFill>
                <a:latin typeface="Trebuchet MS"/>
                <a:cs typeface="Trebuchet MS"/>
              </a:rPr>
              <a:t>op</a:t>
            </a:r>
            <a:r>
              <a:rPr sz="1280" b="1" spc="-3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Social Media</a:t>
            </a:r>
            <a:endParaRPr sz="128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5939" y="2786063"/>
            <a:ext cx="220836" cy="35333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831912" y="3297211"/>
            <a:ext cx="1407565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Spraakassistenten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29677" y="2786065"/>
            <a:ext cx="353338" cy="35402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517054" y="3297211"/>
            <a:ext cx="2206680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dirty="0">
                <a:solidFill>
                  <a:srgbClr val="012837"/>
                </a:solidFill>
                <a:latin typeface="Trebuchet MS"/>
                <a:cs typeface="Trebuchet MS"/>
              </a:rPr>
              <a:t>Chatbots</a:t>
            </a:r>
            <a:r>
              <a:rPr sz="1280" b="1" spc="-58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19" dirty="0">
                <a:solidFill>
                  <a:srgbClr val="012837"/>
                </a:solidFill>
                <a:latin typeface="Trebuchet MS"/>
                <a:cs typeface="Trebuchet MS"/>
              </a:rPr>
              <a:t>voor</a:t>
            </a:r>
            <a:r>
              <a:rPr sz="1280" b="1" spc="-58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klantenservice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57084" y="4012816"/>
            <a:ext cx="353338" cy="35333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146770" y="4531355"/>
            <a:ext cx="2077600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19" dirty="0">
                <a:solidFill>
                  <a:srgbClr val="012837"/>
                </a:solidFill>
                <a:latin typeface="Trebuchet MS"/>
                <a:cs typeface="Trebuchet MS"/>
              </a:rPr>
              <a:t>Persoonlijke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 aanbevelingen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16977" y="4012816"/>
            <a:ext cx="198753" cy="35333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831910" y="4531355"/>
            <a:ext cx="2362857" cy="407386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23" dirty="0">
                <a:solidFill>
                  <a:srgbClr val="012837"/>
                </a:solidFill>
                <a:latin typeface="Trebuchet MS"/>
                <a:cs typeface="Trebuchet MS"/>
              </a:rPr>
              <a:t>Route-</a:t>
            </a:r>
            <a:r>
              <a:rPr sz="1280" b="1" spc="-19" dirty="0">
                <a:solidFill>
                  <a:srgbClr val="012837"/>
                </a:solidFill>
                <a:latin typeface="Trebuchet MS"/>
                <a:cs typeface="Trebuchet MS"/>
              </a:rPr>
              <a:t>informatie</a:t>
            </a:r>
            <a:r>
              <a:rPr sz="1280" b="1" spc="-3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dirty="0">
                <a:solidFill>
                  <a:srgbClr val="012837"/>
                </a:solidFill>
                <a:latin typeface="Trebuchet MS"/>
                <a:cs typeface="Trebuchet MS"/>
              </a:rPr>
              <a:t>op</a:t>
            </a:r>
            <a:r>
              <a:rPr sz="1280" b="1" spc="-35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5" dirty="0">
                <a:solidFill>
                  <a:srgbClr val="012837"/>
                </a:solidFill>
                <a:latin typeface="Trebuchet MS"/>
                <a:cs typeface="Trebuchet MS"/>
              </a:rPr>
              <a:t>je</a:t>
            </a:r>
            <a:r>
              <a:rPr sz="1280" b="1" spc="-39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telefoon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28329" y="4032447"/>
            <a:ext cx="355608" cy="31499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517053" y="4531355"/>
            <a:ext cx="1867228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16" dirty="0">
                <a:solidFill>
                  <a:srgbClr val="012837"/>
                </a:solidFill>
                <a:latin typeface="Trebuchet MS"/>
                <a:cs typeface="Trebuchet MS"/>
              </a:rPr>
              <a:t>Spellingcontrole</a:t>
            </a:r>
            <a:r>
              <a:rPr sz="1280" b="1" spc="-47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27" dirty="0">
                <a:solidFill>
                  <a:srgbClr val="012837"/>
                </a:solidFill>
                <a:latin typeface="Trebuchet MS"/>
                <a:cs typeface="Trebuchet MS"/>
              </a:rPr>
              <a:t>in</a:t>
            </a:r>
            <a:r>
              <a:rPr sz="1280" b="1" spc="-47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mails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57083" y="5060670"/>
            <a:ext cx="334702" cy="29742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46768" y="5551187"/>
            <a:ext cx="1288831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dirty="0">
                <a:solidFill>
                  <a:srgbClr val="012837"/>
                </a:solidFill>
                <a:latin typeface="Trebuchet MS"/>
                <a:cs typeface="Trebuchet MS"/>
              </a:rPr>
              <a:t>Google</a:t>
            </a:r>
            <a:r>
              <a:rPr sz="1280" b="1" spc="-35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Translate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39686" y="5054734"/>
            <a:ext cx="353338" cy="30917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831910" y="5551187"/>
            <a:ext cx="1388843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35" dirty="0">
                <a:solidFill>
                  <a:srgbClr val="012837"/>
                </a:solidFill>
                <a:latin typeface="Trebuchet MS"/>
                <a:cs typeface="Trebuchet MS"/>
              </a:rPr>
              <a:t>Zelfrijdende</a:t>
            </a:r>
            <a:r>
              <a:rPr sz="1280" b="1" spc="-31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sz="1280" b="1" spc="-16" dirty="0">
                <a:solidFill>
                  <a:srgbClr val="012837"/>
                </a:solidFill>
                <a:latin typeface="Trebuchet MS"/>
                <a:cs typeface="Trebuchet MS"/>
              </a:rPr>
              <a:t>auto's</a:t>
            </a:r>
            <a:endParaRPr sz="128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29771" y="5032648"/>
            <a:ext cx="353149" cy="35275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517052" y="5551187"/>
            <a:ext cx="1512011" cy="210409"/>
          </a:xfrm>
          <a:prstGeom prst="rect">
            <a:avLst/>
          </a:prstGeom>
        </p:spPr>
        <p:txBody>
          <a:bodyPr vert="horz" wrap="square" lIns="0" tIns="13302" rIns="0" bIns="0" rtlCol="0">
            <a:spAutoFit/>
          </a:bodyPr>
          <a:lstStyle/>
          <a:p>
            <a:pPr marL="9853">
              <a:spcBef>
                <a:spcPts val="105"/>
              </a:spcBef>
            </a:pPr>
            <a:r>
              <a:rPr sz="1280" b="1" spc="-8" dirty="0">
                <a:solidFill>
                  <a:srgbClr val="012837"/>
                </a:solidFill>
                <a:latin typeface="Trebuchet MS"/>
                <a:cs typeface="Trebuchet MS"/>
              </a:rPr>
              <a:t>Gezichtsherkenning</a:t>
            </a:r>
            <a:endParaRPr sz="128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7A5D1-71BD-4933-AB38-BEEAD32B3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18" y="498297"/>
            <a:ext cx="8911687" cy="1280890"/>
          </a:xfrm>
        </p:spPr>
        <p:txBody>
          <a:bodyPr/>
          <a:lstStyle/>
          <a:p>
            <a:r>
              <a:rPr lang="nl-NL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Hoe</a:t>
            </a:r>
            <a:r>
              <a:rPr lang="nl-NL" spc="-1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4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wordt</a:t>
            </a:r>
            <a:r>
              <a:rPr lang="nl-NL" spc="-1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</a:t>
            </a:r>
            <a:r>
              <a:rPr lang="nl-NL" spc="-1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2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getraind?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BFA3388E-1625-5675-55C8-DBAC79D8DB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0418" y="1366463"/>
            <a:ext cx="11373492" cy="499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2353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89F5D-B9DF-799B-31C2-F42710AF1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242" y="422230"/>
            <a:ext cx="8911687" cy="1280890"/>
          </a:xfrm>
        </p:spPr>
        <p:txBody>
          <a:bodyPr/>
          <a:lstStyle/>
          <a:p>
            <a:r>
              <a:rPr lang="nl-NL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Hoe</a:t>
            </a:r>
            <a:r>
              <a:rPr lang="nl-NL" spc="-1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werkt</a:t>
            </a:r>
            <a:r>
              <a:rPr lang="nl-NL" spc="-1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een</a:t>
            </a:r>
            <a:r>
              <a:rPr lang="nl-NL" spc="-1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taalmodel?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0B482B12-34D6-1EE8-69C4-13887B73656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242" y="1205718"/>
            <a:ext cx="2568164" cy="492129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65F18B2-7024-CE6B-C6DC-5EBA4B0CEE13}"/>
              </a:ext>
            </a:extLst>
          </p:cNvPr>
          <p:cNvSpPr txBox="1"/>
          <p:nvPr/>
        </p:nvSpPr>
        <p:spPr>
          <a:xfrm>
            <a:off x="3621974" y="1567543"/>
            <a:ext cx="80158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Trebuchet MS" panose="020B0603020202020204" pitchFamily="34" charset="0"/>
              </a:rPr>
              <a:t>LLM = </a:t>
            </a:r>
            <a:r>
              <a:rPr lang="nl-NL" b="1" dirty="0">
                <a:latin typeface="Trebuchet MS" panose="020B0603020202020204" pitchFamily="34" charset="0"/>
              </a:rPr>
              <a:t>Large Language Model (Kunstmatige Intelligentie)</a:t>
            </a:r>
            <a:br>
              <a:rPr lang="nl-NL" b="1" dirty="0">
                <a:latin typeface="Trebuchet MS" panose="020B0603020202020204" pitchFamily="34" charset="0"/>
              </a:rPr>
            </a:br>
            <a:endParaRPr lang="nl-NL" b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Trebuchet MS" panose="020B0603020202020204" pitchFamily="34" charset="0"/>
              </a:rPr>
              <a:t>Een </a:t>
            </a:r>
            <a:r>
              <a:rPr lang="nl-NL" b="1" dirty="0">
                <a:latin typeface="Trebuchet MS" panose="020B0603020202020204" pitchFamily="34" charset="0"/>
              </a:rPr>
              <a:t>Large Language Model</a:t>
            </a:r>
            <a:r>
              <a:rPr lang="nl-NL" dirty="0">
                <a:latin typeface="Trebuchet MS" panose="020B0603020202020204" pitchFamily="34" charset="0"/>
              </a:rPr>
              <a:t> (groot taalmodel) is een geavanceerd type kunstmatige intelligentie (AI) dat is getraind op enorme hoeveelheden tekstdata.</a:t>
            </a:r>
            <a:br>
              <a:rPr lang="nl-NL" dirty="0">
                <a:latin typeface="Trebuchet MS" panose="020B0603020202020204" pitchFamily="34" charset="0"/>
              </a:rPr>
            </a:b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latin typeface="Trebuchet MS" panose="020B0603020202020204" pitchFamily="34" charset="0"/>
              </a:rPr>
              <a:t>Werking:</a:t>
            </a:r>
            <a:r>
              <a:rPr lang="nl-NL" dirty="0">
                <a:latin typeface="Trebuchet MS" panose="020B0603020202020204" pitchFamily="34" charset="0"/>
              </a:rPr>
              <a:t> Het model herkent patronen in taal en voorspelt het volgende meest logische woord in een zin.</a:t>
            </a:r>
            <a:br>
              <a:rPr lang="nl-NL" dirty="0">
                <a:latin typeface="Trebuchet MS" panose="020B0603020202020204" pitchFamily="34" charset="0"/>
              </a:rPr>
            </a:b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latin typeface="Trebuchet MS" panose="020B0603020202020204" pitchFamily="34" charset="0"/>
              </a:rPr>
              <a:t>Toepassingen:</a:t>
            </a:r>
            <a:r>
              <a:rPr lang="nl-NL" dirty="0">
                <a:latin typeface="Trebuchet MS" panose="020B0603020202020204" pitchFamily="34" charset="0"/>
              </a:rPr>
              <a:t> Vragen beantwoorden, teksten samenvatten, vertalen, programmeren en het genereren van nieuwe content.</a:t>
            </a:r>
            <a:br>
              <a:rPr lang="nl-NL" dirty="0">
                <a:latin typeface="Trebuchet MS" panose="020B0603020202020204" pitchFamily="34" charset="0"/>
              </a:rPr>
            </a:b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latin typeface="Trebuchet MS" panose="020B0603020202020204" pitchFamily="34" charset="0"/>
              </a:rPr>
              <a:t>Voorbeeld:</a:t>
            </a:r>
            <a:r>
              <a:rPr lang="nl-NL" dirty="0">
                <a:latin typeface="Trebuchet MS" panose="020B0603020202020204" pitchFamily="34" charset="0"/>
              </a:rPr>
              <a:t> Bekende voorbeelden van een LLM zijn </a:t>
            </a:r>
            <a:r>
              <a:rPr lang="nl-NL" dirty="0" err="1">
                <a:latin typeface="Trebuchet MS" panose="020B0603020202020204" pitchFamily="34" charset="0"/>
              </a:rPr>
              <a:t>ChatGPT</a:t>
            </a:r>
            <a:r>
              <a:rPr lang="nl-NL" dirty="0">
                <a:latin typeface="Trebuchet MS" panose="020B0603020202020204" pitchFamily="34" charset="0"/>
              </a:rPr>
              <a:t> en vergelijkbare AI-chatbots.</a:t>
            </a:r>
          </a:p>
        </p:txBody>
      </p:sp>
    </p:spTree>
    <p:extLst>
      <p:ext uri="{BB962C8B-B14F-4D97-AF65-F5344CB8AC3E}">
        <p14:creationId xmlns:p14="http://schemas.microsoft.com/office/powerpoint/2010/main" val="1252222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704C783-D969-2131-55FE-DC5CCB46F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76" y="0"/>
            <a:ext cx="12244551" cy="685800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A003172-8398-344F-80B7-EE503F062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4" y="2961017"/>
            <a:ext cx="1283634" cy="3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0823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1F748C-E0AA-7F9D-3E21-61967C5CB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3" y="614327"/>
            <a:ext cx="12044814" cy="544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8329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 descr="$PPTXTitle">
            <a:extLst>
              <a:ext uri="{FF2B5EF4-FFF2-40B4-BE49-F238E27FC236}">
                <a16:creationId xmlns:a16="http://schemas.microsoft.com/office/drawing/2014/main" id="{A2402264-4FD2-2081-93A8-60CA18AE9FA9}"/>
              </a:ext>
            </a:extLst>
          </p:cNvPr>
          <p:cNvSpPr txBox="1">
            <a:spLocks/>
          </p:cNvSpPr>
          <p:nvPr/>
        </p:nvSpPr>
        <p:spPr>
          <a:xfrm>
            <a:off x="981141" y="485341"/>
            <a:ext cx="7295961" cy="570028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699">
              <a:spcBef>
                <a:spcPts val="125"/>
              </a:spcBef>
            </a:pPr>
            <a:r>
              <a:rPr lang="nl-NL" spc="-4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Gratis</a:t>
            </a:r>
            <a:r>
              <a:rPr lang="nl-NL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en</a:t>
            </a:r>
            <a:r>
              <a:rPr lang="nl-NL" spc="-1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betaalde</a:t>
            </a:r>
            <a:r>
              <a:rPr lang="nl-NL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versies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5FBCD667-3220-7171-0F73-A2E2BEB92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18" y="1538737"/>
            <a:ext cx="9293070" cy="1759635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AFB29CE-BB3F-F71A-DF20-F4B28ED53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18" y="3781740"/>
            <a:ext cx="9542159" cy="246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5370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B8ADD60-F918-FE2A-D041-D6FC8931126E}"/>
              </a:ext>
            </a:extLst>
          </p:cNvPr>
          <p:cNvSpPr txBox="1"/>
          <p:nvPr/>
        </p:nvSpPr>
        <p:spPr>
          <a:xfrm>
            <a:off x="567657" y="682232"/>
            <a:ext cx="71875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spc="-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Wat</a:t>
            </a:r>
            <a:r>
              <a:rPr lang="nl-NL" sz="3600" spc="-1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gebeurt</a:t>
            </a:r>
            <a:r>
              <a:rPr lang="nl-NL" sz="3600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18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er</a:t>
            </a:r>
            <a:r>
              <a:rPr lang="nl-NL" sz="3600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met</a:t>
            </a:r>
            <a:r>
              <a:rPr lang="nl-NL" sz="3600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13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mijn</a:t>
            </a:r>
            <a:r>
              <a:rPr lang="nl-NL" sz="3600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1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data?</a:t>
            </a:r>
            <a:endParaRPr lang="nl-NL" sz="36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7122186-1505-4050-098A-49F4BF5D1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7" y="2117107"/>
            <a:ext cx="10883933" cy="317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2206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 descr="$PPTXTitle">
            <a:extLst>
              <a:ext uri="{FF2B5EF4-FFF2-40B4-BE49-F238E27FC236}">
                <a16:creationId xmlns:a16="http://schemas.microsoft.com/office/drawing/2014/main" id="{51B4A876-4DD4-A7D9-ABC2-79043AB8BED2}"/>
              </a:ext>
            </a:extLst>
          </p:cNvPr>
          <p:cNvSpPr txBox="1">
            <a:spLocks/>
          </p:cNvSpPr>
          <p:nvPr/>
        </p:nvSpPr>
        <p:spPr>
          <a:xfrm>
            <a:off x="624879" y="635324"/>
            <a:ext cx="6429064" cy="570028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699">
              <a:spcBef>
                <a:spcPts val="125"/>
              </a:spcBef>
            </a:pPr>
            <a:r>
              <a:rPr lang="nl-NL" spc="-12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Tip:</a:t>
            </a:r>
            <a:r>
              <a:rPr lang="nl-NL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3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zet</a:t>
            </a:r>
            <a:r>
              <a:rPr lang="nl-NL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8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</a:t>
            </a:r>
            <a:r>
              <a:rPr lang="nl-NL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trainingsoptie</a:t>
            </a:r>
            <a:r>
              <a:rPr lang="nl-NL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3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uit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D097BF0-4301-17A2-57F8-68EFE1262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79" y="1649860"/>
            <a:ext cx="4827996" cy="428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690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2D7987D-2CF7-3C42-E553-9F713BED3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7689" cy="685800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E2E03D1C-2C79-CA2A-38FE-3CF88E5CA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08" y="2961017"/>
            <a:ext cx="1283634" cy="3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274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B54DFD1-2FE5-911E-E338-6F7A79C123FE}"/>
              </a:ext>
            </a:extLst>
          </p:cNvPr>
          <p:cNvSpPr txBox="1"/>
          <p:nvPr/>
        </p:nvSpPr>
        <p:spPr>
          <a:xfrm>
            <a:off x="546266" y="724715"/>
            <a:ext cx="6097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spc="-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Wat</a:t>
            </a:r>
            <a:r>
              <a:rPr lang="nl-NL" sz="3600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8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is</a:t>
            </a:r>
            <a:r>
              <a:rPr lang="nl-NL" sz="3600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z="3600" spc="-45" dirty="0" err="1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prompten</a:t>
            </a:r>
            <a:r>
              <a:rPr lang="nl-NL" sz="3600" spc="-4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?</a:t>
            </a:r>
            <a:endParaRPr lang="nl-NL" sz="36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BB02C26-8F72-8968-6591-24B8ED80044A}"/>
              </a:ext>
            </a:extLst>
          </p:cNvPr>
          <p:cNvSpPr txBox="1"/>
          <p:nvPr/>
        </p:nvSpPr>
        <p:spPr>
          <a:xfrm>
            <a:off x="546266" y="1864424"/>
            <a:ext cx="5878285" cy="362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99" marR="5079">
              <a:lnSpc>
                <a:spcPct val="135400"/>
              </a:lnSpc>
              <a:spcBef>
                <a:spcPts val="100"/>
              </a:spcBef>
            </a:pPr>
            <a:r>
              <a:rPr lang="nl-NL" spc="-20" dirty="0">
                <a:latin typeface="Trebuchet MS" panose="020B0603020202020204" pitchFamily="34" charset="0"/>
              </a:rPr>
              <a:t>Een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b="1" spc="-65" dirty="0">
                <a:latin typeface="Trebuchet MS" panose="020B0603020202020204" pitchFamily="34" charset="0"/>
              </a:rPr>
              <a:t>prompt</a:t>
            </a:r>
            <a:r>
              <a:rPr lang="nl-NL" b="1" spc="-8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</a:rPr>
              <a:t>is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60" dirty="0">
                <a:latin typeface="Trebuchet MS" panose="020B0603020202020204" pitchFamily="34" charset="0"/>
              </a:rPr>
              <a:t>een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60" dirty="0">
                <a:latin typeface="Trebuchet MS" panose="020B0603020202020204" pitchFamily="34" charset="0"/>
              </a:rPr>
              <a:t>instructie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75" dirty="0">
                <a:latin typeface="Trebuchet MS" panose="020B0603020202020204" pitchFamily="34" charset="0"/>
              </a:rPr>
              <a:t>die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175" dirty="0">
                <a:latin typeface="Trebuchet MS" panose="020B0603020202020204" pitchFamily="34" charset="0"/>
              </a:rPr>
              <a:t>je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</a:rPr>
              <a:t>aan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</a:rPr>
              <a:t>AI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geeft </a:t>
            </a:r>
            <a:r>
              <a:rPr lang="nl-NL" spc="50" dirty="0">
                <a:latin typeface="Trebuchet MS" panose="020B0603020202020204" pitchFamily="34" charset="0"/>
              </a:rPr>
              <a:t>om</a:t>
            </a:r>
            <a:r>
              <a:rPr lang="nl-NL" spc="-85" dirty="0">
                <a:latin typeface="Trebuchet MS" panose="020B0603020202020204" pitchFamily="34" charset="0"/>
              </a:rPr>
              <a:t> het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gewenste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55" dirty="0">
                <a:latin typeface="Trebuchet MS" panose="020B0603020202020204" pitchFamily="34" charset="0"/>
              </a:rPr>
              <a:t>resultaat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114" dirty="0">
                <a:latin typeface="Trebuchet MS" panose="020B0603020202020204" pitchFamily="34" charset="0"/>
              </a:rPr>
              <a:t>te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krijgen.</a:t>
            </a:r>
          </a:p>
          <a:p>
            <a:pPr marL="662291" marR="142235" indent="-285750">
              <a:lnSpc>
                <a:spcPct val="131900"/>
              </a:lnSpc>
              <a:spcBef>
                <a:spcPts val="1275"/>
              </a:spcBef>
              <a:buFont typeface="Arial" panose="020B0604020202020204" pitchFamily="34" charset="0"/>
              <a:buChar char="•"/>
            </a:pPr>
            <a:r>
              <a:rPr lang="nl-NL" spc="-85" dirty="0">
                <a:latin typeface="Trebuchet MS" panose="020B0603020202020204" pitchFamily="34" charset="0"/>
              </a:rPr>
              <a:t>Vergelijk het </a:t>
            </a:r>
            <a:r>
              <a:rPr lang="nl-NL" spc="-50" dirty="0">
                <a:latin typeface="Trebuchet MS" panose="020B0603020202020204" pitchFamily="34" charset="0"/>
              </a:rPr>
              <a:t>met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60" dirty="0">
                <a:latin typeface="Trebuchet MS" panose="020B0603020202020204" pitchFamily="34" charset="0"/>
              </a:rPr>
              <a:t>een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55" dirty="0">
                <a:latin typeface="Trebuchet MS" panose="020B0603020202020204" pitchFamily="34" charset="0"/>
              </a:rPr>
              <a:t>zoekopdracht,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maar </a:t>
            </a:r>
            <a:r>
              <a:rPr lang="nl-NL" dirty="0">
                <a:latin typeface="Trebuchet MS" panose="020B0603020202020204" pitchFamily="34" charset="0"/>
              </a:rPr>
              <a:t>dan</a:t>
            </a:r>
            <a:r>
              <a:rPr lang="nl-NL" spc="-95" dirty="0">
                <a:latin typeface="Trebuchet MS" panose="020B0603020202020204" pitchFamily="34" charset="0"/>
              </a:rPr>
              <a:t> </a:t>
            </a:r>
            <a:r>
              <a:rPr lang="nl-NL" spc="-40" dirty="0">
                <a:latin typeface="Trebuchet MS" panose="020B0603020202020204" pitchFamily="34" charset="0"/>
              </a:rPr>
              <a:t>specifiek</a:t>
            </a:r>
            <a:r>
              <a:rPr lang="nl-NL" spc="-95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en</a:t>
            </a:r>
            <a:r>
              <a:rPr lang="nl-NL" spc="-95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gedetailleerd.</a:t>
            </a:r>
          </a:p>
          <a:p>
            <a:pPr marL="662291" marR="363842" indent="-285750">
              <a:lnSpc>
                <a:spcPct val="1354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nl-NL" dirty="0">
                <a:latin typeface="Trebuchet MS" panose="020B0603020202020204" pitchFamily="34" charset="0"/>
              </a:rPr>
              <a:t>Hoe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95" dirty="0">
                <a:latin typeface="Trebuchet MS" panose="020B0603020202020204" pitchFamily="34" charset="0"/>
              </a:rPr>
              <a:t>duidelijker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175" dirty="0">
                <a:latin typeface="Trebuchet MS" panose="020B0603020202020204" pitchFamily="34" charset="0"/>
              </a:rPr>
              <a:t>je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80" dirty="0">
                <a:latin typeface="Trebuchet MS" panose="020B0603020202020204" pitchFamily="34" charset="0"/>
              </a:rPr>
              <a:t>prompt,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hoe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85" dirty="0">
                <a:latin typeface="Trebuchet MS" panose="020B0603020202020204" pitchFamily="34" charset="0"/>
              </a:rPr>
              <a:t>beter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25" dirty="0">
                <a:latin typeface="Trebuchet MS" panose="020B0603020202020204" pitchFamily="34" charset="0"/>
              </a:rPr>
              <a:t>het </a:t>
            </a:r>
            <a:r>
              <a:rPr lang="nl-NL" spc="-10" dirty="0">
                <a:latin typeface="Trebuchet MS" panose="020B0603020202020204" pitchFamily="34" charset="0"/>
              </a:rPr>
              <a:t>resultaat.</a:t>
            </a:r>
          </a:p>
          <a:p>
            <a:pPr marL="662291" marR="105406" indent="-285750">
              <a:lnSpc>
                <a:spcPct val="131900"/>
              </a:lnSpc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lang="nl-NL" dirty="0">
                <a:latin typeface="Trebuchet MS" panose="020B0603020202020204" pitchFamily="34" charset="0"/>
              </a:rPr>
              <a:t>Je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55" dirty="0">
                <a:latin typeface="Trebuchet MS" panose="020B0603020202020204" pitchFamily="34" charset="0"/>
              </a:rPr>
              <a:t>kunt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voorbeelden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en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45" dirty="0">
                <a:latin typeface="Trebuchet MS" panose="020B0603020202020204" pitchFamily="34" charset="0"/>
              </a:rPr>
              <a:t>meer</a:t>
            </a:r>
            <a:r>
              <a:rPr lang="nl-NL" spc="-80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achtergrond toevoegen.</a:t>
            </a:r>
          </a:p>
          <a:p>
            <a:endParaRPr lang="nl-NL" dirty="0"/>
          </a:p>
        </p:txBody>
      </p:sp>
      <p:grpSp>
        <p:nvGrpSpPr>
          <p:cNvPr id="7" name="object 7">
            <a:extLst>
              <a:ext uri="{FF2B5EF4-FFF2-40B4-BE49-F238E27FC236}">
                <a16:creationId xmlns:a16="http://schemas.microsoft.com/office/drawing/2014/main" id="{364A9DA3-8B40-B3B5-A74A-24CA6FD4CEE0}"/>
              </a:ext>
            </a:extLst>
          </p:cNvPr>
          <p:cNvGrpSpPr/>
          <p:nvPr/>
        </p:nvGrpSpPr>
        <p:grpSpPr>
          <a:xfrm>
            <a:off x="7154881" y="2256010"/>
            <a:ext cx="4857750" cy="2085975"/>
            <a:chOff x="5943598" y="2114549"/>
            <a:chExt cx="4857750" cy="2085975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40DA6C21-A8AD-B60D-C361-A4D67265FF22}"/>
                </a:ext>
              </a:extLst>
            </p:cNvPr>
            <p:cNvSpPr/>
            <p:nvPr/>
          </p:nvSpPr>
          <p:spPr>
            <a:xfrm>
              <a:off x="5943598" y="2114549"/>
              <a:ext cx="4857750" cy="2085975"/>
            </a:xfrm>
            <a:custGeom>
              <a:avLst/>
              <a:gdLst/>
              <a:ahLst/>
              <a:cxnLst/>
              <a:rect l="l" t="t" r="r" b="b"/>
              <a:pathLst>
                <a:path w="4857750" h="2085975">
                  <a:moveTo>
                    <a:pt x="4837999" y="2085974"/>
                  </a:moveTo>
                  <a:lnTo>
                    <a:pt x="19751" y="2085974"/>
                  </a:lnTo>
                  <a:lnTo>
                    <a:pt x="16846" y="2085396"/>
                  </a:lnTo>
                  <a:lnTo>
                    <a:pt x="0" y="2066223"/>
                  </a:lnTo>
                  <a:lnTo>
                    <a:pt x="0" y="2063204"/>
                  </a:lnTo>
                  <a:lnTo>
                    <a:pt x="0" y="19750"/>
                  </a:lnTo>
                  <a:lnTo>
                    <a:pt x="19751" y="0"/>
                  </a:lnTo>
                  <a:lnTo>
                    <a:pt x="4837999" y="0"/>
                  </a:lnTo>
                  <a:lnTo>
                    <a:pt x="4857749" y="19750"/>
                  </a:lnTo>
                  <a:lnTo>
                    <a:pt x="4857749" y="2066223"/>
                  </a:lnTo>
                  <a:lnTo>
                    <a:pt x="4840903" y="2085396"/>
                  </a:lnTo>
                  <a:lnTo>
                    <a:pt x="4837999" y="2085974"/>
                  </a:lnTo>
                  <a:close/>
                </a:path>
              </a:pathLst>
            </a:custGeom>
            <a:solidFill>
              <a:srgbClr val="B5D5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9FAE9D55-D9F3-F5EA-BCF7-92DA789CA61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00" y="2352674"/>
              <a:ext cx="227707" cy="227707"/>
            </a:xfrm>
            <a:prstGeom prst="rect">
              <a:avLst/>
            </a:prstGeom>
          </p:spPr>
        </p:pic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7DF0418A-00FD-7087-FD0B-AD71EF83B4D3}"/>
              </a:ext>
            </a:extLst>
          </p:cNvPr>
          <p:cNvSpPr txBox="1"/>
          <p:nvPr/>
        </p:nvSpPr>
        <p:spPr>
          <a:xfrm>
            <a:off x="7716679" y="2397468"/>
            <a:ext cx="4081153" cy="1803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135"/>
              </a:spcBef>
            </a:pPr>
            <a:r>
              <a:rPr lang="nl-NL" sz="1800" b="1" dirty="0">
                <a:latin typeface="Trebuchet MS"/>
                <a:cs typeface="Trebuchet MS"/>
              </a:rPr>
              <a:t>Basisregels</a:t>
            </a:r>
            <a:r>
              <a:rPr lang="nl-NL" sz="1800" b="1" spc="20" dirty="0">
                <a:latin typeface="Trebuchet MS"/>
                <a:cs typeface="Trebuchet MS"/>
              </a:rPr>
              <a:t> </a:t>
            </a:r>
            <a:r>
              <a:rPr lang="nl-NL" sz="1800" b="1" spc="-35" dirty="0">
                <a:latin typeface="Trebuchet MS"/>
                <a:cs typeface="Trebuchet MS"/>
              </a:rPr>
              <a:t>voor</a:t>
            </a:r>
            <a:r>
              <a:rPr lang="nl-NL" sz="1800" b="1" spc="25" dirty="0">
                <a:latin typeface="Trebuchet MS"/>
                <a:cs typeface="Trebuchet MS"/>
              </a:rPr>
              <a:t> </a:t>
            </a:r>
            <a:r>
              <a:rPr lang="nl-NL" sz="1800" b="1" spc="-45" dirty="0">
                <a:latin typeface="Trebuchet MS"/>
                <a:cs typeface="Trebuchet MS"/>
              </a:rPr>
              <a:t>een</a:t>
            </a:r>
            <a:r>
              <a:rPr lang="nl-NL" sz="1800" b="1" spc="25" dirty="0">
                <a:latin typeface="Trebuchet MS"/>
                <a:cs typeface="Trebuchet MS"/>
              </a:rPr>
              <a:t> </a:t>
            </a:r>
            <a:r>
              <a:rPr lang="nl-NL" sz="1800" b="1" dirty="0">
                <a:latin typeface="Trebuchet MS"/>
                <a:cs typeface="Trebuchet MS"/>
              </a:rPr>
              <a:t>goede</a:t>
            </a:r>
            <a:r>
              <a:rPr lang="nl-NL" sz="1800" b="1" spc="25" dirty="0">
                <a:latin typeface="Trebuchet MS"/>
                <a:cs typeface="Trebuchet MS"/>
              </a:rPr>
              <a:t> </a:t>
            </a:r>
            <a:r>
              <a:rPr lang="nl-NL" sz="1800" b="1" spc="-10" dirty="0">
                <a:latin typeface="Trebuchet MS"/>
                <a:cs typeface="Trebuchet MS"/>
              </a:rPr>
              <a:t>prompt:</a:t>
            </a:r>
            <a:endParaRPr lang="nl-NL" sz="1800" dirty="0">
              <a:latin typeface="Trebuchet MS"/>
              <a:cs typeface="Trebuchet MS"/>
            </a:endParaRPr>
          </a:p>
          <a:p>
            <a:pPr marL="12699">
              <a:spcBef>
                <a:spcPts val="1470"/>
              </a:spcBef>
            </a:pPr>
            <a:r>
              <a:rPr lang="nl-NL" sz="1800" spc="130" dirty="0">
                <a:latin typeface="Segoe UI Symbol"/>
                <a:cs typeface="Segoe UI Symbol"/>
              </a:rPr>
              <a:t>✅</a:t>
            </a:r>
            <a:r>
              <a:rPr lang="nl-NL" sz="1800" spc="-40" dirty="0">
                <a:latin typeface="Segoe UI Symbol"/>
                <a:cs typeface="Segoe UI Symbol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Wees</a:t>
            </a:r>
            <a:r>
              <a:rPr lang="nl-NL" sz="1600" spc="-5" dirty="0">
                <a:latin typeface="Trebuchet MS"/>
                <a:cs typeface="Trebuchet MS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zo</a:t>
            </a:r>
            <a:r>
              <a:rPr lang="nl-NL" sz="1600" spc="-5" dirty="0">
                <a:latin typeface="Trebuchet MS"/>
                <a:cs typeface="Trebuchet MS"/>
              </a:rPr>
              <a:t> </a:t>
            </a:r>
            <a:r>
              <a:rPr lang="nl-NL" sz="1600" spc="-10" dirty="0">
                <a:latin typeface="Trebuchet MS"/>
                <a:cs typeface="Trebuchet MS"/>
              </a:rPr>
              <a:t>specifiek</a:t>
            </a:r>
            <a:r>
              <a:rPr lang="nl-NL" sz="1600" dirty="0">
                <a:latin typeface="Trebuchet MS"/>
                <a:cs typeface="Trebuchet MS"/>
              </a:rPr>
              <a:t> </a:t>
            </a:r>
            <a:r>
              <a:rPr lang="nl-NL" sz="1600" spc="-10" dirty="0">
                <a:latin typeface="Trebuchet MS"/>
                <a:cs typeface="Trebuchet MS"/>
              </a:rPr>
              <a:t>mogelijk</a:t>
            </a:r>
            <a:endParaRPr lang="nl-NL" sz="1600" dirty="0">
              <a:latin typeface="Trebuchet MS"/>
              <a:cs typeface="Trebuchet MS"/>
            </a:endParaRPr>
          </a:p>
          <a:p>
            <a:pPr marL="12699">
              <a:spcBef>
                <a:spcPts val="1620"/>
              </a:spcBef>
            </a:pPr>
            <a:r>
              <a:rPr lang="nl-NL" sz="1800" spc="130" dirty="0">
                <a:latin typeface="Segoe UI Symbol"/>
                <a:cs typeface="Segoe UI Symbol"/>
              </a:rPr>
              <a:t>✅</a:t>
            </a:r>
            <a:r>
              <a:rPr lang="nl-NL" sz="1800" spc="-65" dirty="0">
                <a:latin typeface="Segoe UI Symbol"/>
                <a:cs typeface="Segoe UI Symbol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Houd</a:t>
            </a:r>
            <a:r>
              <a:rPr lang="nl-NL" sz="1600" spc="-30" dirty="0">
                <a:latin typeface="Trebuchet MS"/>
                <a:cs typeface="Trebuchet MS"/>
              </a:rPr>
              <a:t> </a:t>
            </a:r>
            <a:r>
              <a:rPr lang="nl-NL" sz="1600" spc="-40" dirty="0">
                <a:latin typeface="Trebuchet MS"/>
                <a:cs typeface="Trebuchet MS"/>
              </a:rPr>
              <a:t>het</a:t>
            </a:r>
            <a:r>
              <a:rPr lang="nl-NL" sz="1600" spc="-30" dirty="0">
                <a:latin typeface="Trebuchet MS"/>
                <a:cs typeface="Trebuchet MS"/>
              </a:rPr>
              <a:t> </a:t>
            </a:r>
            <a:r>
              <a:rPr lang="nl-NL" sz="1600" spc="-20" dirty="0">
                <a:latin typeface="Trebuchet MS"/>
                <a:cs typeface="Trebuchet MS"/>
              </a:rPr>
              <a:t>einddoel</a:t>
            </a:r>
            <a:r>
              <a:rPr lang="nl-NL" sz="1600" spc="-35" dirty="0">
                <a:latin typeface="Trebuchet MS"/>
                <a:cs typeface="Trebuchet MS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voor</a:t>
            </a:r>
            <a:r>
              <a:rPr lang="nl-NL" sz="1600" spc="-30" dirty="0">
                <a:latin typeface="Trebuchet MS"/>
                <a:cs typeface="Trebuchet MS"/>
              </a:rPr>
              <a:t> </a:t>
            </a:r>
            <a:r>
              <a:rPr lang="nl-NL" sz="1600" spc="-20" dirty="0">
                <a:latin typeface="Trebuchet MS"/>
                <a:cs typeface="Trebuchet MS"/>
              </a:rPr>
              <a:t>ogen</a:t>
            </a:r>
            <a:endParaRPr lang="nl-NL" sz="1600" dirty="0">
              <a:latin typeface="Trebuchet MS"/>
              <a:cs typeface="Trebuchet MS"/>
            </a:endParaRPr>
          </a:p>
          <a:p>
            <a:pPr marL="12699">
              <a:spcBef>
                <a:spcPts val="1620"/>
              </a:spcBef>
            </a:pPr>
            <a:r>
              <a:rPr lang="nl-NL" sz="1800" spc="130" dirty="0">
                <a:latin typeface="Segoe UI Symbol"/>
                <a:cs typeface="Segoe UI Symbol"/>
              </a:rPr>
              <a:t>✅</a:t>
            </a:r>
            <a:r>
              <a:rPr lang="nl-NL" sz="1800" spc="-90" dirty="0">
                <a:latin typeface="Segoe UI Symbol"/>
                <a:cs typeface="Segoe UI Symbol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Chat</a:t>
            </a:r>
            <a:r>
              <a:rPr lang="nl-NL" sz="1600" spc="-60" dirty="0">
                <a:latin typeface="Trebuchet MS"/>
                <a:cs typeface="Trebuchet MS"/>
              </a:rPr>
              <a:t> </a:t>
            </a:r>
            <a:r>
              <a:rPr lang="nl-NL" sz="1600" spc="-35" dirty="0">
                <a:latin typeface="Trebuchet MS"/>
                <a:cs typeface="Trebuchet MS"/>
              </a:rPr>
              <a:t>in</a:t>
            </a:r>
            <a:r>
              <a:rPr lang="nl-NL" sz="1600" spc="-55" dirty="0">
                <a:latin typeface="Trebuchet MS"/>
                <a:cs typeface="Trebuchet MS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plaats</a:t>
            </a:r>
            <a:r>
              <a:rPr lang="nl-NL" sz="1600" spc="-60" dirty="0">
                <a:latin typeface="Trebuchet MS"/>
                <a:cs typeface="Trebuchet MS"/>
              </a:rPr>
              <a:t> </a:t>
            </a:r>
            <a:r>
              <a:rPr lang="nl-NL" sz="1600" dirty="0">
                <a:latin typeface="Trebuchet MS"/>
                <a:cs typeface="Trebuchet MS"/>
              </a:rPr>
              <a:t>van</a:t>
            </a:r>
            <a:r>
              <a:rPr lang="nl-NL" sz="1600" spc="-55" dirty="0">
                <a:latin typeface="Trebuchet MS"/>
                <a:cs typeface="Trebuchet MS"/>
              </a:rPr>
              <a:t> </a:t>
            </a:r>
            <a:r>
              <a:rPr lang="nl-NL" sz="1600" spc="-10" dirty="0">
                <a:latin typeface="Trebuchet MS"/>
                <a:cs typeface="Trebuchet MS"/>
              </a:rPr>
              <a:t>één</a:t>
            </a:r>
            <a:r>
              <a:rPr lang="nl-NL" sz="1600" spc="-60" dirty="0">
                <a:latin typeface="Trebuchet MS"/>
                <a:cs typeface="Trebuchet MS"/>
              </a:rPr>
              <a:t> </a:t>
            </a:r>
            <a:r>
              <a:rPr lang="nl-NL" sz="1600" spc="-10" dirty="0">
                <a:latin typeface="Trebuchet MS"/>
                <a:cs typeface="Trebuchet MS"/>
              </a:rPr>
              <a:t>opdracht.</a:t>
            </a:r>
            <a:endParaRPr lang="nl-NL"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9591888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474B14E-CE9E-4EA1-4DD7-C2127293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255" y="0"/>
            <a:ext cx="12263255" cy="685800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6074A37-49E9-9D8F-5991-954181916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4" y="2961016"/>
            <a:ext cx="1283634" cy="3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2657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694F5-F84A-54F5-E8A0-E9F23564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09" y="454558"/>
            <a:ext cx="8911687" cy="717802"/>
          </a:xfrm>
        </p:spPr>
        <p:txBody>
          <a:bodyPr/>
          <a:lstStyle/>
          <a:p>
            <a:r>
              <a:rPr lang="nl-NL" spc="-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Wat</a:t>
            </a:r>
            <a:r>
              <a:rPr lang="nl-NL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9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kun</a:t>
            </a:r>
            <a:r>
              <a:rPr lang="nl-NL" spc="-1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24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je</a:t>
            </a:r>
            <a:r>
              <a:rPr lang="nl-NL" spc="-1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doen</a:t>
            </a:r>
            <a:r>
              <a:rPr lang="nl-NL"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8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met</a:t>
            </a:r>
            <a:r>
              <a:rPr lang="nl-NL" spc="-1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10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14260D6-253A-F7FC-973C-70FD4916B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09" y="1747733"/>
            <a:ext cx="9595786" cy="429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1344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E13FB-5892-2605-C907-443A36C4F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266" y="1537643"/>
            <a:ext cx="6586701" cy="872181"/>
          </a:xfrm>
        </p:spPr>
        <p:txBody>
          <a:bodyPr/>
          <a:lstStyle/>
          <a:p>
            <a:r>
              <a:rPr lang="nl-NL" spc="-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Stukje</a:t>
            </a:r>
            <a:r>
              <a:rPr lang="nl-NL" spc="-1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8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voor</a:t>
            </a:r>
            <a:r>
              <a:rPr lang="nl-NL" spc="-1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een</a:t>
            </a:r>
            <a:r>
              <a:rPr lang="nl-NL" spc="-1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6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nieuwsbrief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7405FDD-CE9A-C1F3-EA01-077764EC2D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6880"/>
            <a:ext cx="4286249" cy="6438899"/>
          </a:xfrm>
          <a:prstGeom prst="rect">
            <a:avLst/>
          </a:prstGeom>
        </p:spPr>
      </p:pic>
      <p:grpSp>
        <p:nvGrpSpPr>
          <p:cNvPr id="7" name="object 6">
            <a:extLst>
              <a:ext uri="{FF2B5EF4-FFF2-40B4-BE49-F238E27FC236}">
                <a16:creationId xmlns:a16="http://schemas.microsoft.com/office/drawing/2014/main" id="{8A694683-0F95-68E7-4E7C-9ADB29F61481}"/>
              </a:ext>
            </a:extLst>
          </p:cNvPr>
          <p:cNvGrpSpPr/>
          <p:nvPr/>
        </p:nvGrpSpPr>
        <p:grpSpPr>
          <a:xfrm>
            <a:off x="4924424" y="2409824"/>
            <a:ext cx="6428386" cy="3183454"/>
            <a:chOff x="4924424" y="2409824"/>
            <a:chExt cx="5867400" cy="2781300"/>
          </a:xfrm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FE690F12-FF55-E1CF-26B1-6BA1B5DAC13C}"/>
                </a:ext>
              </a:extLst>
            </p:cNvPr>
            <p:cNvSpPr/>
            <p:nvPr/>
          </p:nvSpPr>
          <p:spPr>
            <a:xfrm>
              <a:off x="4924424" y="2409824"/>
              <a:ext cx="5867400" cy="2781300"/>
            </a:xfrm>
            <a:custGeom>
              <a:avLst/>
              <a:gdLst/>
              <a:ahLst/>
              <a:cxnLst/>
              <a:rect l="l" t="t" r="r" b="b"/>
              <a:pathLst>
                <a:path w="5867400" h="2781300">
                  <a:moveTo>
                    <a:pt x="5847648" y="2781299"/>
                  </a:moveTo>
                  <a:lnTo>
                    <a:pt x="19750" y="2781299"/>
                  </a:lnTo>
                  <a:lnTo>
                    <a:pt x="16846" y="2780721"/>
                  </a:lnTo>
                  <a:lnTo>
                    <a:pt x="0" y="2761548"/>
                  </a:lnTo>
                  <a:lnTo>
                    <a:pt x="0" y="2758529"/>
                  </a:lnTo>
                  <a:lnTo>
                    <a:pt x="0" y="19750"/>
                  </a:lnTo>
                  <a:lnTo>
                    <a:pt x="19750" y="0"/>
                  </a:lnTo>
                  <a:lnTo>
                    <a:pt x="5847648" y="0"/>
                  </a:lnTo>
                  <a:lnTo>
                    <a:pt x="5867398" y="19750"/>
                  </a:lnTo>
                  <a:lnTo>
                    <a:pt x="5867398" y="2761548"/>
                  </a:lnTo>
                  <a:lnTo>
                    <a:pt x="5850551" y="2780721"/>
                  </a:lnTo>
                  <a:lnTo>
                    <a:pt x="5847648" y="2781299"/>
                  </a:lnTo>
                  <a:close/>
                </a:path>
              </a:pathLst>
            </a:custGeom>
            <a:solidFill>
              <a:srgbClr val="B5D5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8">
              <a:extLst>
                <a:ext uri="{FF2B5EF4-FFF2-40B4-BE49-F238E27FC236}">
                  <a16:creationId xmlns:a16="http://schemas.microsoft.com/office/drawing/2014/main" id="{7F4D5C2C-2CB7-F023-83D1-CFEFED7E26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3826" y="2695574"/>
              <a:ext cx="227707" cy="227707"/>
            </a:xfrm>
            <a:prstGeom prst="rect">
              <a:avLst/>
            </a:prstGeom>
          </p:spPr>
        </p:pic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25E99277-D634-AE90-307B-2BFB680EDB05}"/>
              </a:ext>
            </a:extLst>
          </p:cNvPr>
          <p:cNvSpPr txBox="1"/>
          <p:nvPr/>
        </p:nvSpPr>
        <p:spPr>
          <a:xfrm>
            <a:off x="5602122" y="2736891"/>
            <a:ext cx="5551890" cy="303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99" algn="just">
              <a:spcBef>
                <a:spcPts val="865"/>
              </a:spcBef>
            </a:pPr>
            <a:r>
              <a:rPr lang="nl-NL" b="1" spc="-55" dirty="0">
                <a:latin typeface="Trebuchet MS" panose="020B0603020202020204" pitchFamily="34" charset="0"/>
              </a:rPr>
              <a:t>Voorbeeld</a:t>
            </a:r>
            <a:r>
              <a:rPr lang="nl-NL" b="1" spc="-70" dirty="0">
                <a:latin typeface="Trebuchet MS" panose="020B0603020202020204" pitchFamily="34" charset="0"/>
              </a:rPr>
              <a:t> </a:t>
            </a:r>
            <a:r>
              <a:rPr lang="nl-NL" b="1" spc="-10" dirty="0">
                <a:latin typeface="Trebuchet MS" panose="020B0603020202020204" pitchFamily="34" charset="0"/>
              </a:rPr>
              <a:t>prompt:</a:t>
            </a:r>
          </a:p>
          <a:p>
            <a:pPr marL="12699" marR="433690" algn="just">
              <a:lnSpc>
                <a:spcPct val="131900"/>
              </a:lnSpc>
              <a:spcBef>
                <a:spcPts val="75"/>
              </a:spcBef>
            </a:pPr>
            <a:r>
              <a:rPr lang="nl-NL" spc="-55" dirty="0">
                <a:latin typeface="Trebuchet MS" panose="020B0603020202020204" pitchFamily="34" charset="0"/>
              </a:rPr>
              <a:t>Schrijf</a:t>
            </a:r>
            <a:r>
              <a:rPr lang="nl-NL" spc="-60" dirty="0">
                <a:latin typeface="Trebuchet MS" panose="020B0603020202020204" pitchFamily="34" charset="0"/>
              </a:rPr>
              <a:t> </a:t>
            </a:r>
            <a:r>
              <a:rPr lang="nl-NL" spc="-75" dirty="0">
                <a:latin typeface="Trebuchet MS" panose="020B0603020202020204" pitchFamily="34" charset="0"/>
              </a:rPr>
              <a:t>een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75" dirty="0">
                <a:latin typeface="Trebuchet MS" panose="020B0603020202020204" pitchFamily="34" charset="0"/>
              </a:rPr>
              <a:t>bericht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van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75" dirty="0">
                <a:latin typeface="Trebuchet MS" panose="020B0603020202020204" pitchFamily="34" charset="0"/>
              </a:rPr>
              <a:t>een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65" dirty="0">
                <a:latin typeface="Trebuchet MS" panose="020B0603020202020204" pitchFamily="34" charset="0"/>
              </a:rPr>
              <a:t>halve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A4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voor</a:t>
            </a:r>
            <a:r>
              <a:rPr lang="nl-NL" spc="-55" dirty="0">
                <a:latin typeface="Trebuchet MS" panose="020B0603020202020204" pitchFamily="34" charset="0"/>
              </a:rPr>
              <a:t> </a:t>
            </a:r>
            <a:r>
              <a:rPr lang="nl-NL" spc="-25" dirty="0">
                <a:latin typeface="Trebuchet MS" panose="020B0603020202020204" pitchFamily="34" charset="0"/>
              </a:rPr>
              <a:t>een </a:t>
            </a:r>
            <a:r>
              <a:rPr lang="nl-NL" spc="-45" dirty="0">
                <a:latin typeface="Trebuchet MS" panose="020B0603020202020204" pitchFamily="34" charset="0"/>
              </a:rPr>
              <a:t>nieuwsbrief</a:t>
            </a:r>
            <a:r>
              <a:rPr lang="nl-NL" spc="-60" dirty="0">
                <a:latin typeface="Trebuchet MS" panose="020B0603020202020204" pitchFamily="34" charset="0"/>
              </a:rPr>
              <a:t> over de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hoge</a:t>
            </a:r>
            <a:r>
              <a:rPr lang="nl-NL" spc="-60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opkomst</a:t>
            </a:r>
            <a:r>
              <a:rPr lang="nl-NL" spc="-60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van</a:t>
            </a:r>
            <a:r>
              <a:rPr lang="nl-NL" spc="-60" dirty="0">
                <a:latin typeface="Trebuchet MS" panose="020B0603020202020204" pitchFamily="34" charset="0"/>
              </a:rPr>
              <a:t> de </a:t>
            </a:r>
            <a:r>
              <a:rPr lang="nl-NL" spc="-25" dirty="0">
                <a:latin typeface="Trebuchet MS" panose="020B0603020202020204" pitchFamily="34" charset="0"/>
              </a:rPr>
              <a:t>AI-</a:t>
            </a:r>
            <a:r>
              <a:rPr lang="nl-NL" spc="-60" dirty="0">
                <a:latin typeface="Trebuchet MS" panose="020B0603020202020204" pitchFamily="34" charset="0"/>
              </a:rPr>
              <a:t>workshop die door SeniorWeb Gennep</a:t>
            </a:r>
            <a:r>
              <a:rPr lang="nl-NL" spc="-90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werd</a:t>
            </a:r>
            <a:r>
              <a:rPr lang="nl-NL" spc="-90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gegeven.</a:t>
            </a:r>
          </a:p>
          <a:p>
            <a:pPr marL="12699" marR="5079" algn="just">
              <a:lnSpc>
                <a:spcPct val="131900"/>
              </a:lnSpc>
              <a:spcBef>
                <a:spcPts val="1350"/>
              </a:spcBef>
            </a:pPr>
            <a:r>
              <a:rPr lang="nl-NL" dirty="0">
                <a:latin typeface="Trebuchet MS" panose="020B0603020202020204" pitchFamily="34" charset="0"/>
                <a:cs typeface="Trebuchet MS"/>
              </a:rPr>
              <a:t>Benoem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65" dirty="0">
                <a:latin typeface="Trebuchet MS" panose="020B0603020202020204" pitchFamily="34" charset="0"/>
              </a:rPr>
              <a:t>dat</a:t>
            </a:r>
            <a:r>
              <a:rPr lang="nl-NL" spc="-60" dirty="0">
                <a:latin typeface="Trebuchet MS" panose="020B0603020202020204" pitchFamily="34" charset="0"/>
              </a:rPr>
              <a:t> de</a:t>
            </a:r>
            <a:r>
              <a:rPr lang="nl-NL" spc="-65" dirty="0">
                <a:latin typeface="Trebuchet MS" panose="020B0603020202020204" pitchFamily="34" charset="0"/>
              </a:rPr>
              <a:t> </a:t>
            </a:r>
            <a:r>
              <a:rPr lang="nl-NL" spc="-35" dirty="0">
                <a:latin typeface="Trebuchet MS" panose="020B0603020202020204" pitchFamily="34" charset="0"/>
              </a:rPr>
              <a:t>deelnemers</a:t>
            </a:r>
            <a:r>
              <a:rPr lang="nl-NL" spc="-60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enthousiast</a:t>
            </a:r>
            <a:r>
              <a:rPr lang="nl-NL" spc="-65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waren</a:t>
            </a:r>
            <a:r>
              <a:rPr lang="nl-NL" spc="-60" dirty="0">
                <a:latin typeface="Trebuchet MS" panose="020B0603020202020204" pitchFamily="34" charset="0"/>
              </a:rPr>
              <a:t> </a:t>
            </a:r>
            <a:r>
              <a:rPr lang="nl-NL" spc="-25" dirty="0">
                <a:latin typeface="Trebuchet MS" panose="020B0603020202020204" pitchFamily="34" charset="0"/>
              </a:rPr>
              <a:t>en </a:t>
            </a:r>
            <a:r>
              <a:rPr lang="nl-NL" spc="-70" dirty="0">
                <a:latin typeface="Trebuchet MS" panose="020B0603020202020204" pitchFamily="34" charset="0"/>
              </a:rPr>
              <a:t>zelf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aan</a:t>
            </a:r>
            <a:r>
              <a:rPr lang="nl-NL" spc="-70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de</a:t>
            </a:r>
            <a:r>
              <a:rPr lang="nl-NL" spc="-70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slag</a:t>
            </a:r>
            <a:r>
              <a:rPr lang="nl-NL" spc="-70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gingen.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72848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6868B21-9B6E-50C7-C16B-CA71F7A0DB8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2"/>
            <a:ext cx="4286249" cy="6438899"/>
          </a:xfrm>
          <a:prstGeom prst="rect">
            <a:avLst/>
          </a:prstGeom>
        </p:spPr>
      </p:pic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6C3C4658-8D26-949F-46DA-6D3E32F4B3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24424" y="623888"/>
            <a:ext cx="6695107" cy="5700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spc="9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Maak</a:t>
            </a:r>
            <a:r>
              <a:rPr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10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een</a:t>
            </a:r>
            <a:r>
              <a:rPr spc="-1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spc="-7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presentatie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1E7E03E-80FA-2DA6-4154-BB6E436EA7D8}"/>
              </a:ext>
            </a:extLst>
          </p:cNvPr>
          <p:cNvGrpSpPr/>
          <p:nvPr/>
        </p:nvGrpSpPr>
        <p:grpSpPr>
          <a:xfrm>
            <a:off x="4924424" y="2847977"/>
            <a:ext cx="5561488" cy="1937779"/>
            <a:chOff x="4924424" y="2847974"/>
            <a:chExt cx="5867400" cy="1895475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9CEE6D5-BADB-FFD9-B86D-FA49581585D9}"/>
                </a:ext>
              </a:extLst>
            </p:cNvPr>
            <p:cNvSpPr/>
            <p:nvPr/>
          </p:nvSpPr>
          <p:spPr>
            <a:xfrm>
              <a:off x="4924424" y="2847974"/>
              <a:ext cx="5867400" cy="1895475"/>
            </a:xfrm>
            <a:custGeom>
              <a:avLst/>
              <a:gdLst/>
              <a:ahLst/>
              <a:cxnLst/>
              <a:rect l="l" t="t" r="r" b="b"/>
              <a:pathLst>
                <a:path w="5867400" h="1895475">
                  <a:moveTo>
                    <a:pt x="5847648" y="1895474"/>
                  </a:moveTo>
                  <a:lnTo>
                    <a:pt x="19750" y="1895474"/>
                  </a:lnTo>
                  <a:lnTo>
                    <a:pt x="16846" y="1894896"/>
                  </a:lnTo>
                  <a:lnTo>
                    <a:pt x="0" y="1875723"/>
                  </a:lnTo>
                  <a:lnTo>
                    <a:pt x="0" y="1872704"/>
                  </a:lnTo>
                  <a:lnTo>
                    <a:pt x="0" y="19751"/>
                  </a:lnTo>
                  <a:lnTo>
                    <a:pt x="19750" y="0"/>
                  </a:lnTo>
                  <a:lnTo>
                    <a:pt x="5847648" y="0"/>
                  </a:lnTo>
                  <a:lnTo>
                    <a:pt x="5867398" y="19751"/>
                  </a:lnTo>
                  <a:lnTo>
                    <a:pt x="5867398" y="1875723"/>
                  </a:lnTo>
                  <a:lnTo>
                    <a:pt x="5850551" y="1894896"/>
                  </a:lnTo>
                  <a:lnTo>
                    <a:pt x="5847648" y="1895474"/>
                  </a:lnTo>
                  <a:close/>
                </a:path>
              </a:pathLst>
            </a:custGeom>
            <a:solidFill>
              <a:srgbClr val="B5D5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481C0AD-9F63-22BD-B664-276B1F88CBE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3826" y="3133724"/>
              <a:ext cx="227707" cy="227707"/>
            </a:xfrm>
            <a:prstGeom prst="rect">
              <a:avLst/>
            </a:prstGeom>
          </p:spPr>
        </p:pic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E6DA3D-791E-5202-410A-2EAE726C9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5363" y="3036125"/>
            <a:ext cx="4440776" cy="2141517"/>
          </a:xfrm>
        </p:spPr>
        <p:txBody>
          <a:bodyPr/>
          <a:lstStyle/>
          <a:p>
            <a:pPr marL="0" indent="0">
              <a:spcBef>
                <a:spcPts val="865"/>
              </a:spcBef>
              <a:buNone/>
            </a:pPr>
            <a:r>
              <a:rPr lang="nl-NL" b="1" spc="-55" dirty="0">
                <a:latin typeface="Trebuchet MS"/>
                <a:cs typeface="Trebuchet MS"/>
              </a:rPr>
              <a:t>Voorbeeld</a:t>
            </a:r>
            <a:r>
              <a:rPr lang="nl-NL" b="1" spc="-70" dirty="0">
                <a:latin typeface="Trebuchet MS"/>
                <a:cs typeface="Trebuchet MS"/>
              </a:rPr>
              <a:t> </a:t>
            </a:r>
            <a:r>
              <a:rPr lang="nl-NL" b="1" spc="-10" dirty="0">
                <a:latin typeface="Trebuchet MS"/>
                <a:cs typeface="Trebuchet MS"/>
              </a:rPr>
              <a:t>prompt:</a:t>
            </a:r>
            <a:endParaRPr lang="nl-NL" b="1" dirty="0">
              <a:latin typeface="Trebuchet MS"/>
              <a:cs typeface="Trebuchet MS"/>
            </a:endParaRPr>
          </a:p>
          <a:p>
            <a:pPr marL="0" marR="5079" indent="0">
              <a:lnSpc>
                <a:spcPct val="131900"/>
              </a:lnSpc>
              <a:spcBef>
                <a:spcPts val="75"/>
              </a:spcBef>
              <a:buNone/>
            </a:pPr>
            <a:r>
              <a:rPr lang="nl-NL" spc="55" dirty="0">
                <a:latin typeface="Trebuchet MS"/>
                <a:cs typeface="Trebuchet MS"/>
              </a:rPr>
              <a:t>Maak</a:t>
            </a:r>
            <a:r>
              <a:rPr lang="nl-NL" spc="-85" dirty="0">
                <a:latin typeface="Trebuchet MS"/>
                <a:cs typeface="Trebuchet MS"/>
              </a:rPr>
              <a:t> </a:t>
            </a:r>
            <a:r>
              <a:rPr lang="nl-NL" spc="-60" dirty="0">
                <a:latin typeface="Trebuchet MS"/>
                <a:cs typeface="Trebuchet MS"/>
              </a:rPr>
              <a:t>een</a:t>
            </a:r>
            <a:r>
              <a:rPr lang="nl-NL" spc="-80" dirty="0">
                <a:latin typeface="Trebuchet MS"/>
                <a:cs typeface="Trebuchet MS"/>
              </a:rPr>
              <a:t> </a:t>
            </a:r>
            <a:r>
              <a:rPr lang="nl-NL" spc="-60" dirty="0">
                <a:latin typeface="Trebuchet MS"/>
                <a:cs typeface="Trebuchet MS"/>
              </a:rPr>
              <a:t>presentatie</a:t>
            </a:r>
            <a:r>
              <a:rPr lang="nl-NL" spc="-80" dirty="0">
                <a:latin typeface="Trebuchet MS"/>
                <a:cs typeface="Trebuchet MS"/>
              </a:rPr>
              <a:t> </a:t>
            </a:r>
            <a:r>
              <a:rPr lang="nl-NL" spc="-50" dirty="0">
                <a:latin typeface="Trebuchet MS"/>
                <a:cs typeface="Trebuchet MS"/>
              </a:rPr>
              <a:t>over</a:t>
            </a:r>
            <a:r>
              <a:rPr lang="nl-NL" spc="-85" dirty="0">
                <a:latin typeface="Trebuchet MS"/>
                <a:cs typeface="Trebuchet MS"/>
              </a:rPr>
              <a:t> </a:t>
            </a:r>
            <a:r>
              <a:rPr lang="nl-NL" spc="-135" dirty="0">
                <a:latin typeface="Trebuchet MS"/>
                <a:cs typeface="Trebuchet MS"/>
              </a:rPr>
              <a:t>jeu-</a:t>
            </a:r>
            <a:r>
              <a:rPr lang="nl-NL" spc="-90" dirty="0">
                <a:latin typeface="Trebuchet MS"/>
                <a:cs typeface="Trebuchet MS"/>
              </a:rPr>
              <a:t>de-</a:t>
            </a:r>
            <a:r>
              <a:rPr lang="nl-NL" dirty="0">
                <a:latin typeface="Trebuchet MS"/>
                <a:cs typeface="Trebuchet MS"/>
              </a:rPr>
              <a:t>boules</a:t>
            </a:r>
            <a:r>
              <a:rPr lang="nl-NL" spc="-80" dirty="0">
                <a:latin typeface="Trebuchet MS"/>
                <a:cs typeface="Trebuchet MS"/>
              </a:rPr>
              <a:t> </a:t>
            </a:r>
            <a:r>
              <a:rPr lang="nl-NL" spc="-20" dirty="0">
                <a:latin typeface="Trebuchet MS"/>
                <a:cs typeface="Trebuchet MS"/>
              </a:rPr>
              <a:t>voor beginners</a:t>
            </a:r>
            <a:r>
              <a:rPr lang="nl-NL" spc="-75" dirty="0">
                <a:latin typeface="Trebuchet MS"/>
                <a:cs typeface="Trebuchet MS"/>
              </a:rPr>
              <a:t> </a:t>
            </a:r>
            <a:r>
              <a:rPr lang="nl-NL" spc="-20" dirty="0">
                <a:latin typeface="Trebuchet MS"/>
                <a:cs typeface="Trebuchet MS"/>
              </a:rPr>
              <a:t>van</a:t>
            </a:r>
            <a:r>
              <a:rPr lang="nl-NL" spc="-75" dirty="0">
                <a:latin typeface="Trebuchet MS"/>
                <a:cs typeface="Trebuchet MS"/>
              </a:rPr>
              <a:t> </a:t>
            </a:r>
            <a:r>
              <a:rPr lang="nl-NL" spc="-20" dirty="0">
                <a:latin typeface="Trebuchet MS"/>
                <a:cs typeface="Trebuchet MS"/>
              </a:rPr>
              <a:t>maximaal</a:t>
            </a:r>
            <a:r>
              <a:rPr lang="nl-NL" spc="-70" dirty="0">
                <a:latin typeface="Trebuchet MS"/>
                <a:cs typeface="Trebuchet MS"/>
              </a:rPr>
              <a:t> </a:t>
            </a:r>
            <a:r>
              <a:rPr lang="nl-NL" dirty="0">
                <a:latin typeface="Trebuchet MS"/>
                <a:cs typeface="Trebuchet MS"/>
              </a:rPr>
              <a:t>15</a:t>
            </a:r>
            <a:r>
              <a:rPr lang="nl-NL" spc="-75" dirty="0">
                <a:latin typeface="Trebuchet MS"/>
                <a:cs typeface="Trebuchet MS"/>
              </a:rPr>
              <a:t> minuten.</a:t>
            </a:r>
            <a:r>
              <a:rPr lang="nl-NL" spc="-70" dirty="0">
                <a:latin typeface="Trebuchet MS"/>
                <a:cs typeface="Trebuchet MS"/>
              </a:rPr>
              <a:t> </a:t>
            </a:r>
            <a:r>
              <a:rPr lang="nl-NL" spc="-55" dirty="0">
                <a:latin typeface="Trebuchet MS"/>
                <a:cs typeface="Trebuchet MS"/>
              </a:rPr>
              <a:t>Gebruik</a:t>
            </a:r>
            <a:r>
              <a:rPr lang="nl-NL" spc="-75" dirty="0">
                <a:latin typeface="Trebuchet MS"/>
                <a:cs typeface="Trebuchet MS"/>
              </a:rPr>
              <a:t> </a:t>
            </a:r>
            <a:r>
              <a:rPr lang="nl-NL" spc="-20" dirty="0">
                <a:latin typeface="Trebuchet MS"/>
                <a:cs typeface="Trebuchet MS"/>
              </a:rPr>
              <a:t>veel </a:t>
            </a:r>
            <a:r>
              <a:rPr lang="nl-NL" spc="-10" dirty="0">
                <a:latin typeface="Trebuchet MS"/>
                <a:cs typeface="Trebuchet MS"/>
              </a:rPr>
              <a:t>afbeeldingen.</a:t>
            </a:r>
            <a:endParaRPr lang="nl-NL" dirty="0">
              <a:latin typeface="Trebuchet MS"/>
              <a:cs typeface="Trebuchet MS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55395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2D910C-A191-16C4-EE54-5853F885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153" y="624110"/>
            <a:ext cx="6813859" cy="1280890"/>
          </a:xfrm>
        </p:spPr>
        <p:txBody>
          <a:bodyPr/>
          <a:lstStyle/>
          <a:p>
            <a:r>
              <a:rPr lang="nl-NL" spc="-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Afbeeldingen</a:t>
            </a:r>
            <a:r>
              <a:rPr lang="nl-NL" spc="-19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1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maken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E49713DE-EBE3-0A80-A397-51F6355E6AE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2"/>
            <a:ext cx="4286249" cy="6438899"/>
          </a:xfrm>
          <a:prstGeom prst="rect">
            <a:avLst/>
          </a:prstGeom>
        </p:spPr>
      </p:pic>
      <p:grpSp>
        <p:nvGrpSpPr>
          <p:cNvPr id="5" name="object 4">
            <a:extLst>
              <a:ext uri="{FF2B5EF4-FFF2-40B4-BE49-F238E27FC236}">
                <a16:creationId xmlns:a16="http://schemas.microsoft.com/office/drawing/2014/main" id="{67026BB9-38EA-0AB9-374B-5C04093E33A5}"/>
              </a:ext>
            </a:extLst>
          </p:cNvPr>
          <p:cNvGrpSpPr/>
          <p:nvPr/>
        </p:nvGrpSpPr>
        <p:grpSpPr>
          <a:xfrm>
            <a:off x="4924424" y="2590802"/>
            <a:ext cx="5867400" cy="2066925"/>
            <a:chOff x="4924424" y="2590799"/>
            <a:chExt cx="5867400" cy="2066925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77EDBDF4-04BE-21E1-034D-AD73CDC54AED}"/>
                </a:ext>
              </a:extLst>
            </p:cNvPr>
            <p:cNvSpPr/>
            <p:nvPr/>
          </p:nvSpPr>
          <p:spPr>
            <a:xfrm>
              <a:off x="4924424" y="2590799"/>
              <a:ext cx="5867400" cy="2066925"/>
            </a:xfrm>
            <a:custGeom>
              <a:avLst/>
              <a:gdLst/>
              <a:ahLst/>
              <a:cxnLst/>
              <a:rect l="l" t="t" r="r" b="b"/>
              <a:pathLst>
                <a:path w="5867400" h="2066925">
                  <a:moveTo>
                    <a:pt x="5847648" y="2066924"/>
                  </a:moveTo>
                  <a:lnTo>
                    <a:pt x="19750" y="2066924"/>
                  </a:lnTo>
                  <a:lnTo>
                    <a:pt x="16846" y="2066346"/>
                  </a:lnTo>
                  <a:lnTo>
                    <a:pt x="0" y="2047173"/>
                  </a:lnTo>
                  <a:lnTo>
                    <a:pt x="0" y="2044154"/>
                  </a:lnTo>
                  <a:lnTo>
                    <a:pt x="0" y="19751"/>
                  </a:lnTo>
                  <a:lnTo>
                    <a:pt x="19750" y="0"/>
                  </a:lnTo>
                  <a:lnTo>
                    <a:pt x="5847648" y="0"/>
                  </a:lnTo>
                  <a:lnTo>
                    <a:pt x="5867398" y="19751"/>
                  </a:lnTo>
                  <a:lnTo>
                    <a:pt x="5867398" y="2047173"/>
                  </a:lnTo>
                  <a:lnTo>
                    <a:pt x="5850551" y="2066346"/>
                  </a:lnTo>
                  <a:lnTo>
                    <a:pt x="5847648" y="2066924"/>
                  </a:lnTo>
                  <a:close/>
                </a:path>
              </a:pathLst>
            </a:custGeom>
            <a:solidFill>
              <a:srgbClr val="B5D5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41EE80B3-AB6A-3845-DB0F-92057E418EC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3826" y="2876549"/>
              <a:ext cx="227707" cy="227707"/>
            </a:xfrm>
            <a:prstGeom prst="rect">
              <a:avLst/>
            </a:prstGeom>
          </p:spPr>
        </p:pic>
      </p:grp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D60910-EFE1-0437-6338-2FFA75402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7686" y="2798251"/>
            <a:ext cx="5379522" cy="2545278"/>
          </a:xfrm>
        </p:spPr>
        <p:txBody>
          <a:bodyPr/>
          <a:lstStyle/>
          <a:p>
            <a:pPr marL="0" indent="0">
              <a:spcBef>
                <a:spcPts val="90"/>
              </a:spcBef>
              <a:buNone/>
            </a:pPr>
            <a:r>
              <a:rPr lang="nl-NL" b="1" spc="-55" dirty="0">
                <a:latin typeface="Trebuchet MS" panose="020B0603020202020204" pitchFamily="34" charset="0"/>
              </a:rPr>
              <a:t>Voorbeeld</a:t>
            </a:r>
            <a:r>
              <a:rPr lang="nl-NL" b="1" spc="-70" dirty="0">
                <a:latin typeface="Trebuchet MS" panose="020B0603020202020204" pitchFamily="34" charset="0"/>
              </a:rPr>
              <a:t> </a:t>
            </a:r>
            <a:r>
              <a:rPr lang="nl-NL" b="1" spc="-65" dirty="0">
                <a:latin typeface="Trebuchet MS" panose="020B0603020202020204" pitchFamily="34" charset="0"/>
              </a:rPr>
              <a:t>prompt</a:t>
            </a:r>
            <a:r>
              <a:rPr lang="nl-NL" b="1" spc="-70" dirty="0">
                <a:latin typeface="Trebuchet MS" panose="020B0603020202020204" pitchFamily="34" charset="0"/>
              </a:rPr>
              <a:t> </a:t>
            </a:r>
            <a:r>
              <a:rPr lang="nl-NL" b="1" spc="-20" dirty="0">
                <a:latin typeface="Trebuchet MS" panose="020B0603020202020204" pitchFamily="34" charset="0"/>
              </a:rPr>
              <a:t>(Google</a:t>
            </a:r>
            <a:r>
              <a:rPr lang="nl-NL" b="1" spc="-70" dirty="0">
                <a:latin typeface="Trebuchet MS" panose="020B0603020202020204" pitchFamily="34" charset="0"/>
              </a:rPr>
              <a:t> </a:t>
            </a:r>
            <a:r>
              <a:rPr lang="nl-NL" b="1" spc="-10" dirty="0">
                <a:latin typeface="Trebuchet MS" panose="020B0603020202020204" pitchFamily="34" charset="0"/>
              </a:rPr>
              <a:t>Gemini)</a:t>
            </a:r>
          </a:p>
          <a:p>
            <a:pPr marL="0" marR="5079" indent="0">
              <a:lnSpc>
                <a:spcPct val="131900"/>
              </a:lnSpc>
              <a:spcBef>
                <a:spcPts val="1350"/>
              </a:spcBef>
              <a:buNone/>
            </a:pPr>
            <a:r>
              <a:rPr lang="nl-NL" spc="55" dirty="0">
                <a:latin typeface="Trebuchet MS" panose="020B0603020202020204" pitchFamily="34" charset="0"/>
              </a:rPr>
              <a:t>Maak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60" dirty="0">
                <a:latin typeface="Trebuchet MS" panose="020B0603020202020204" pitchFamily="34" charset="0"/>
              </a:rPr>
              <a:t>een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afbeelding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70" dirty="0">
                <a:latin typeface="Trebuchet MS" panose="020B0603020202020204" pitchFamily="34" charset="0"/>
              </a:rPr>
              <a:t>in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50" dirty="0">
                <a:latin typeface="Trebuchet MS" panose="020B0603020202020204" pitchFamily="34" charset="0"/>
              </a:rPr>
              <a:t>de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100" dirty="0">
                <a:latin typeface="Trebuchet MS" panose="020B0603020202020204" pitchFamily="34" charset="0"/>
              </a:rPr>
              <a:t>stijl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van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dirty="0">
                <a:latin typeface="Trebuchet MS" panose="020B0603020202020204" pitchFamily="34" charset="0"/>
                <a:cs typeface="Trebuchet MS"/>
              </a:rPr>
              <a:t>Jan</a:t>
            </a:r>
            <a:r>
              <a:rPr lang="nl-NL" spc="-70" dirty="0">
                <a:latin typeface="Trebuchet MS" panose="020B0603020202020204" pitchFamily="34" charset="0"/>
              </a:rPr>
              <a:t> </a:t>
            </a:r>
            <a:r>
              <a:rPr lang="nl-NL" spc="-25" dirty="0">
                <a:latin typeface="Trebuchet MS" panose="020B0603020202020204" pitchFamily="34" charset="0"/>
              </a:rPr>
              <a:t>van </a:t>
            </a:r>
            <a:r>
              <a:rPr lang="nl-NL" spc="-20" dirty="0" err="1">
                <a:latin typeface="Trebuchet MS" panose="020B0603020202020204" pitchFamily="34" charset="0"/>
              </a:rPr>
              <a:t>Haasteren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van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60" dirty="0">
                <a:latin typeface="Trebuchet MS" panose="020B0603020202020204" pitchFamily="34" charset="0"/>
              </a:rPr>
              <a:t>een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55" dirty="0">
                <a:latin typeface="Trebuchet MS" panose="020B0603020202020204" pitchFamily="34" charset="0"/>
              </a:rPr>
              <a:t>AI-</a:t>
            </a:r>
            <a:r>
              <a:rPr lang="nl-NL" spc="-60" dirty="0">
                <a:latin typeface="Trebuchet MS" panose="020B0603020202020204" pitchFamily="34" charset="0"/>
              </a:rPr>
              <a:t>training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voor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30" dirty="0">
                <a:latin typeface="Trebuchet MS" panose="020B0603020202020204" pitchFamily="34" charset="0"/>
              </a:rPr>
              <a:t>senioren</a:t>
            </a:r>
            <a:r>
              <a:rPr lang="nl-NL" spc="-85" dirty="0">
                <a:latin typeface="Trebuchet MS" panose="020B0603020202020204" pitchFamily="34" charset="0"/>
              </a:rPr>
              <a:t> </a:t>
            </a:r>
            <a:r>
              <a:rPr lang="nl-NL" spc="-70" dirty="0">
                <a:latin typeface="Trebuchet MS" panose="020B0603020202020204" pitchFamily="34" charset="0"/>
              </a:rPr>
              <a:t>bij</a:t>
            </a:r>
            <a:r>
              <a:rPr lang="nl-NL" spc="-85" dirty="0">
                <a:latin typeface="Trebuchet MS" panose="020B0603020202020204" pitchFamily="34" charset="0"/>
              </a:rPr>
              <a:t> in de bibliotheek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20" dirty="0">
                <a:latin typeface="Trebuchet MS" panose="020B0603020202020204" pitchFamily="34" charset="0"/>
              </a:rPr>
              <a:t>van</a:t>
            </a:r>
            <a:r>
              <a:rPr lang="nl-NL" spc="-75" dirty="0">
                <a:latin typeface="Trebuchet MS" panose="020B0603020202020204" pitchFamily="34" charset="0"/>
              </a:rPr>
              <a:t> </a:t>
            </a:r>
            <a:r>
              <a:rPr lang="nl-NL" spc="-10" dirty="0">
                <a:latin typeface="Trebuchet MS" panose="020B0603020202020204" pitchFamily="34" charset="0"/>
              </a:rPr>
              <a:t>Dordrecht.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558882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C96155-0AAD-18B3-9D1C-CCC4586D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60" y="647860"/>
            <a:ext cx="8911687" cy="824680"/>
          </a:xfrm>
        </p:spPr>
        <p:txBody>
          <a:bodyPr/>
          <a:lstStyle/>
          <a:p>
            <a:r>
              <a:rPr lang="nl-NL" spc="-1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Blijf</a:t>
            </a:r>
            <a:r>
              <a:rPr lang="nl-NL" spc="-15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kritisch!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92401B-58AA-CAA0-1804-7AF0A06C3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60" y="1907635"/>
            <a:ext cx="8915400" cy="1025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pc="-70" dirty="0">
                <a:solidFill>
                  <a:srgbClr val="012837"/>
                </a:solidFill>
                <a:latin typeface="Trebuchet MS"/>
                <a:cs typeface="Trebuchet MS"/>
              </a:rPr>
              <a:t>Altijd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45" dirty="0">
                <a:solidFill>
                  <a:srgbClr val="012837"/>
                </a:solidFill>
                <a:latin typeface="Trebuchet MS"/>
                <a:cs typeface="Trebuchet MS"/>
              </a:rPr>
              <a:t>zelf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55" dirty="0">
                <a:solidFill>
                  <a:srgbClr val="012837"/>
                </a:solidFill>
                <a:latin typeface="Trebuchet MS"/>
                <a:cs typeface="Trebuchet MS"/>
              </a:rPr>
              <a:t>blijven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20" dirty="0">
                <a:solidFill>
                  <a:srgbClr val="012837"/>
                </a:solidFill>
                <a:latin typeface="Trebuchet MS"/>
                <a:cs typeface="Trebuchet MS"/>
              </a:rPr>
              <a:t>nadenken.</a:t>
            </a:r>
            <a:r>
              <a:rPr lang="nl-NL" spc="-35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</a:p>
          <a:p>
            <a:pPr marL="0" indent="0">
              <a:buNone/>
            </a:pPr>
            <a:r>
              <a:rPr lang="nl-NL" dirty="0">
                <a:solidFill>
                  <a:srgbClr val="012837"/>
                </a:solidFill>
                <a:latin typeface="Trebuchet MS"/>
                <a:cs typeface="Trebuchet MS"/>
              </a:rPr>
              <a:t>AI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dirty="0">
                <a:solidFill>
                  <a:srgbClr val="012837"/>
                </a:solidFill>
                <a:latin typeface="Trebuchet MS"/>
                <a:cs typeface="Trebuchet MS"/>
              </a:rPr>
              <a:t>is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10" dirty="0">
                <a:solidFill>
                  <a:srgbClr val="012837"/>
                </a:solidFill>
                <a:latin typeface="Trebuchet MS"/>
                <a:cs typeface="Trebuchet MS"/>
              </a:rPr>
              <a:t>een</a:t>
            </a:r>
            <a:r>
              <a:rPr lang="nl-NL" spc="-35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hulpmiddel, </a:t>
            </a:r>
            <a:r>
              <a:rPr lang="nl-NL" dirty="0">
                <a:solidFill>
                  <a:srgbClr val="012837"/>
                </a:solidFill>
                <a:latin typeface="Trebuchet MS"/>
                <a:cs typeface="Trebuchet MS"/>
              </a:rPr>
              <a:t>geen</a:t>
            </a:r>
            <a:r>
              <a:rPr lang="nl-NL" spc="-40" dirty="0">
                <a:solidFill>
                  <a:srgbClr val="012837"/>
                </a:solidFill>
                <a:latin typeface="Trebuchet MS"/>
                <a:cs typeface="Trebuchet MS"/>
              </a:rPr>
              <a:t> </a:t>
            </a:r>
            <a:r>
              <a:rPr lang="nl-NL" spc="-30" dirty="0">
                <a:solidFill>
                  <a:srgbClr val="012837"/>
                </a:solidFill>
                <a:latin typeface="Trebuchet MS"/>
                <a:cs typeface="Trebuchet MS"/>
              </a:rPr>
              <a:t>autoriteit!</a:t>
            </a:r>
            <a:endParaRPr lang="nl-NL" dirty="0">
              <a:latin typeface="Trebuchet MS"/>
              <a:cs typeface="Trebuchet MS"/>
            </a:endParaRPr>
          </a:p>
          <a:p>
            <a:endParaRPr lang="nl-NL" dirty="0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E57C7628-E76B-D34C-2702-450543460BB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05751" y="209550"/>
            <a:ext cx="4286249" cy="643889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8F7492C-F262-D7E6-C8F1-ECB0D630D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60" y="3550887"/>
            <a:ext cx="6067250" cy="151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532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BF0D218-1790-A760-A9A5-B89ECFBF3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0961" cy="6880838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2BEF5EEE-3632-2F91-098A-9740BF243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43" y="2987911"/>
            <a:ext cx="1283634" cy="30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328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E25F1F-EE45-CC36-737D-D6A610F1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31" y="642654"/>
            <a:ext cx="6456072" cy="741552"/>
          </a:xfrm>
        </p:spPr>
        <p:txBody>
          <a:bodyPr/>
          <a:lstStyle/>
          <a:p>
            <a:r>
              <a:rPr lang="nl-NL" spc="-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Beperkingen</a:t>
            </a:r>
            <a:r>
              <a:rPr lang="nl-NL" spc="-1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4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van</a:t>
            </a:r>
            <a:r>
              <a:rPr lang="nl-NL" spc="-175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692CC2-3A59-64CB-6ED4-47D493837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31" y="1682980"/>
            <a:ext cx="9707720" cy="110550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C210E84-0E48-50CF-F433-61F10F339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1" y="3087260"/>
            <a:ext cx="9669614" cy="133691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D9CC85D-967F-7431-CFC0-01F86372B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31" y="4731373"/>
            <a:ext cx="9669614" cy="13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699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2B066-446F-34BB-2D5E-3F85D913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122" y="422230"/>
            <a:ext cx="6479823" cy="682176"/>
          </a:xfrm>
        </p:spPr>
        <p:txBody>
          <a:bodyPr/>
          <a:lstStyle/>
          <a:p>
            <a:r>
              <a:rPr lang="nl-NL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Risico's</a:t>
            </a:r>
            <a:r>
              <a:rPr lang="nl-NL" spc="-24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-5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van</a:t>
            </a:r>
            <a:r>
              <a:rPr lang="nl-NL" spc="-2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nl-NL" spc="6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AI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5B3C1D2-573F-6AF5-02D0-E16C4CF72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60" y="1104406"/>
            <a:ext cx="7906853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41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6F9C-E57C-F51B-F855-23BF1747A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6F994E0-2332-8F17-22C3-8B299EF15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8963" y="2459347"/>
            <a:ext cx="6153150" cy="1476375"/>
          </a:xfrm>
        </p:spPr>
      </p:pic>
    </p:spTree>
    <p:extLst>
      <p:ext uri="{BB962C8B-B14F-4D97-AF65-F5344CB8AC3E}">
        <p14:creationId xmlns:p14="http://schemas.microsoft.com/office/powerpoint/2010/main" val="214348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ert">
  <a:themeElements>
    <a:clrScheme name="Sliert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Slier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ert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554</Words>
  <Application>Microsoft Office PowerPoint</Application>
  <PresentationFormat>Breedbeeld</PresentationFormat>
  <Paragraphs>75</Paragraphs>
  <Slides>25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Segoe UI Symbol</vt:lpstr>
      <vt:lpstr>Trebuchet MS</vt:lpstr>
      <vt:lpstr>Wingdings 3</vt:lpstr>
      <vt:lpstr>Sliert</vt:lpstr>
      <vt:lpstr>PowerPoint-presentatie</vt:lpstr>
      <vt:lpstr>Programma 12 oktober</vt:lpstr>
      <vt:lpstr>PowerPoint-presentatie</vt:lpstr>
      <vt:lpstr>PowerPoint-presentatie</vt:lpstr>
      <vt:lpstr>Wat is AI?</vt:lpstr>
      <vt:lpstr>Voorbeelden van AI in de praktijk</vt:lpstr>
      <vt:lpstr>Hoe wordt AI getraind?</vt:lpstr>
      <vt:lpstr>Hoe werkt een taalmodel?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Wat kun je doen met AI?</vt:lpstr>
      <vt:lpstr>Stukje voor een nieuwsbrief</vt:lpstr>
      <vt:lpstr>Maak een presentatie</vt:lpstr>
      <vt:lpstr>Afbeeldingen maken</vt:lpstr>
      <vt:lpstr>Blijf kritisch!</vt:lpstr>
      <vt:lpstr>PowerPoint-presentatie</vt:lpstr>
      <vt:lpstr>Beperkingen van AI</vt:lpstr>
      <vt:lpstr>Risico's van AI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René Elich</dc:creator>
  <cp:lastModifiedBy>René Elich</cp:lastModifiedBy>
  <cp:revision>163</cp:revision>
  <cp:lastPrinted>2025-07-11T15:29:17Z</cp:lastPrinted>
  <dcterms:created xsi:type="dcterms:W3CDTF">2025-05-30T09:07:42Z</dcterms:created>
  <dcterms:modified xsi:type="dcterms:W3CDTF">2026-09-29T15:21:02Z</dcterms:modified>
</cp:coreProperties>
</file>